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4"/>
  </p:notesMasterIdLst>
  <p:sldIdLst>
    <p:sldId id="256" r:id="rId2"/>
    <p:sldId id="257" r:id="rId3"/>
    <p:sldId id="258" r:id="rId4"/>
    <p:sldId id="622" r:id="rId5"/>
    <p:sldId id="584" r:id="rId6"/>
    <p:sldId id="623" r:id="rId7"/>
    <p:sldId id="275" r:id="rId8"/>
    <p:sldId id="611" r:id="rId9"/>
    <p:sldId id="629" r:id="rId10"/>
    <p:sldId id="627" r:id="rId11"/>
    <p:sldId id="628" r:id="rId12"/>
    <p:sldId id="626" r:id="rId13"/>
    <p:sldId id="284" r:id="rId14"/>
    <p:sldId id="617" r:id="rId15"/>
    <p:sldId id="633" r:id="rId16"/>
    <p:sldId id="634" r:id="rId17"/>
    <p:sldId id="635" r:id="rId18"/>
    <p:sldId id="631" r:id="rId19"/>
    <p:sldId id="630" r:id="rId20"/>
    <p:sldId id="632" r:id="rId21"/>
    <p:sldId id="637" r:id="rId22"/>
    <p:sldId id="636" r:id="rId23"/>
    <p:sldId id="639" r:id="rId24"/>
    <p:sldId id="638" r:id="rId25"/>
    <p:sldId id="640" r:id="rId26"/>
    <p:sldId id="642" r:id="rId27"/>
    <p:sldId id="643" r:id="rId28"/>
    <p:sldId id="644" r:id="rId29"/>
    <p:sldId id="645" r:id="rId30"/>
    <p:sldId id="646" r:id="rId31"/>
    <p:sldId id="647" r:id="rId32"/>
    <p:sldId id="648" r:id="rId33"/>
    <p:sldId id="651" r:id="rId34"/>
    <p:sldId id="652" r:id="rId35"/>
    <p:sldId id="650" r:id="rId36"/>
    <p:sldId id="653" r:id="rId37"/>
    <p:sldId id="655" r:id="rId38"/>
    <p:sldId id="656" r:id="rId39"/>
    <p:sldId id="620" r:id="rId40"/>
    <p:sldId id="665" r:id="rId41"/>
    <p:sldId id="666" r:id="rId42"/>
    <p:sldId id="667" r:id="rId43"/>
    <p:sldId id="619" r:id="rId44"/>
    <p:sldId id="658" r:id="rId45"/>
    <p:sldId id="659" r:id="rId46"/>
    <p:sldId id="660" r:id="rId47"/>
    <p:sldId id="661" r:id="rId48"/>
    <p:sldId id="662" r:id="rId49"/>
    <p:sldId id="663" r:id="rId50"/>
    <p:sldId id="664" r:id="rId51"/>
    <p:sldId id="657" r:id="rId52"/>
    <p:sldId id="311" r:id="rId53"/>
  </p:sldIdLst>
  <p:sldSz cx="9144000" cy="5143500" type="screen16x9"/>
  <p:notesSz cx="9144000" cy="51435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36" userDrawn="1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85F4"/>
    <a:srgbClr val="FBBC04"/>
    <a:srgbClr val="EA4335"/>
    <a:srgbClr val="34A853"/>
    <a:srgbClr val="09121E"/>
    <a:srgbClr val="75A7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163" autoAdjust="0"/>
    <p:restoredTop sz="94973" autoAdjust="0"/>
  </p:normalViewPr>
  <p:slideViewPr>
    <p:cSldViewPr>
      <p:cViewPr varScale="1">
        <p:scale>
          <a:sx n="87" d="100"/>
          <a:sy n="87" d="100"/>
        </p:scale>
        <p:origin x="40" y="304"/>
      </p:cViewPr>
      <p:guideLst>
        <p:guide orient="horz" pos="1236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png>
</file>

<file path=ppt/media/image10.png>
</file>

<file path=ppt/media/image100.png>
</file>

<file path=ppt/media/image102.png>
</file>

<file path=ppt/media/image104.png>
</file>

<file path=ppt/media/image11.png>
</file>

<file path=ppt/media/image112.png>
</file>

<file path=ppt/media/image113.png>
</file>

<file path=ppt/media/image114.png>
</file>

<file path=ppt/media/image12.png>
</file>

<file path=ppt/media/image120.png>
</file>

<file path=ppt/media/image121.png>
</file>

<file path=ppt/media/image12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jpe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2.png>
</file>

<file path=ppt/media/image43.png>
</file>

<file path=ppt/media/image5.png>
</file>

<file path=ppt/media/image53.png>
</file>

<file path=ppt/media/image54.png>
</file>

<file path=ppt/media/image55.png>
</file>

<file path=ppt/media/image6.png>
</file>

<file path=ppt/media/image61.png>
</file>

<file path=ppt/media/image67.png>
</file>

<file path=ppt/media/image69.png>
</file>

<file path=ppt/media/image7.gif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6.png>
</file>

<file path=ppt/media/image98.jpg>
</file>

<file path=ppt/media/image98.png>
</file>

<file path=ppt/media/media1.wmv>
</file>

<file path=ppt/media/media2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F2F428-0220-4748-B58B-FF9BEF988BF9}" type="datetimeFigureOut">
              <a:rPr lang="zh-CN" altLang="en-US" smtClean="0"/>
              <a:t>2019/10/22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642938"/>
            <a:ext cx="3086100" cy="17367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914400" y="2474913"/>
            <a:ext cx="7315200" cy="20256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4886325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5180013" y="4886325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3FF206-46C2-4445-A76F-26FCED07BE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17888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3FF206-46C2-4445-A76F-26FCED07BE6F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40513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3FF206-46C2-4445-A76F-26FCED07BE6F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64459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3FF206-46C2-4445-A76F-26FCED07BE6F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84013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3FF206-46C2-4445-A76F-26FCED07BE6F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84264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/>
              <a:t>Jt</a:t>
            </a:r>
            <a:r>
              <a:rPr lang="en-US" altLang="zh-CN" dirty="0"/>
              <a:t>:</a:t>
            </a:r>
            <a:r>
              <a:rPr lang="zh-CN" altLang="en-US" dirty="0"/>
              <a:t>乘性项改变图像对比度和色彩变化</a:t>
            </a:r>
            <a:endParaRPr lang="en-US" altLang="zh-CN" dirty="0"/>
          </a:p>
          <a:p>
            <a:r>
              <a:rPr lang="en-US" altLang="zh-CN" dirty="0"/>
              <a:t>A(1-t):</a:t>
            </a:r>
            <a:r>
              <a:rPr lang="zh-CN" altLang="en-US" dirty="0"/>
              <a:t>加性项改变暗像素的亮度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3FF206-46C2-4445-A76F-26FCED07BE6F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52087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3FF206-46C2-4445-A76F-26FCED07BE6F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28130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3FF206-46C2-4445-A76F-26FCED07BE6F}" type="slidenum">
              <a:rPr lang="zh-CN" altLang="en-US" smtClean="0"/>
              <a:t>52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147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800" y="3562350"/>
            <a:ext cx="1733550" cy="173355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5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8.png"/><Relationship Id="rId7" Type="http://schemas.openxmlformats.org/officeDocument/2006/relationships/image" Target="../media/image3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3.jpeg"/><Relationship Id="rId5" Type="http://schemas.openxmlformats.org/officeDocument/2006/relationships/image" Target="../media/image32.png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0.emf"/><Relationship Id="rId4" Type="http://schemas.openxmlformats.org/officeDocument/2006/relationships/image" Target="../media/image39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7" Type="http://schemas.openxmlformats.org/officeDocument/2006/relationships/image" Target="../media/image42.emf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3.png"/><Relationship Id="rId5" Type="http://schemas.openxmlformats.org/officeDocument/2006/relationships/image" Target="../media/image41.emf"/><Relationship Id="rId4" Type="http://schemas.openxmlformats.org/officeDocument/2006/relationships/image" Target="../media/image40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4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8.emf"/><Relationship Id="rId5" Type="http://schemas.openxmlformats.org/officeDocument/2006/relationships/image" Target="../media/image47.emf"/><Relationship Id="rId4" Type="http://schemas.openxmlformats.org/officeDocument/2006/relationships/image" Target="../media/image46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.png"/><Relationship Id="rId7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8.png"/><Relationship Id="rId5" Type="http://schemas.openxmlformats.org/officeDocument/2006/relationships/image" Target="../media/image52.emf"/><Relationship Id="rId4" Type="http://schemas.openxmlformats.org/officeDocument/2006/relationships/image" Target="../media/image51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8.png"/><Relationship Id="rId4" Type="http://schemas.openxmlformats.org/officeDocument/2006/relationships/image" Target="../media/image5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.emf"/><Relationship Id="rId3" Type="http://schemas.openxmlformats.org/officeDocument/2006/relationships/image" Target="../media/image56.emf"/><Relationship Id="rId7" Type="http://schemas.openxmlformats.org/officeDocument/2006/relationships/image" Target="../media/image60.emf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9.emf"/><Relationship Id="rId11" Type="http://schemas.openxmlformats.org/officeDocument/2006/relationships/image" Target="../media/image64.emf"/><Relationship Id="rId5" Type="http://schemas.openxmlformats.org/officeDocument/2006/relationships/image" Target="../media/image58.emf"/><Relationship Id="rId10" Type="http://schemas.openxmlformats.org/officeDocument/2006/relationships/image" Target="../media/image63.emf"/><Relationship Id="rId4" Type="http://schemas.openxmlformats.org/officeDocument/2006/relationships/image" Target="../media/image57.emf"/><Relationship Id="rId9" Type="http://schemas.openxmlformats.org/officeDocument/2006/relationships/image" Target="../media/image62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8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7.png"/><Relationship Id="rId5" Type="http://schemas.openxmlformats.org/officeDocument/2006/relationships/image" Target="../media/image76.png"/><Relationship Id="rId4" Type="http://schemas.openxmlformats.org/officeDocument/2006/relationships/image" Target="../media/image7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9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19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2.png"/><Relationship Id="rId4" Type="http://schemas.openxmlformats.org/officeDocument/2006/relationships/image" Target="../media/image81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.emf"/><Relationship Id="rId3" Type="http://schemas.openxmlformats.org/officeDocument/2006/relationships/image" Target="../media/image38.png"/><Relationship Id="rId7" Type="http://schemas.openxmlformats.org/officeDocument/2006/relationships/image" Target="../media/image87.png"/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7.png"/><Relationship Id="rId5" Type="http://schemas.openxmlformats.org/officeDocument/2006/relationships/image" Target="../media/image66.emf"/><Relationship Id="rId4" Type="http://schemas.openxmlformats.org/officeDocument/2006/relationships/image" Target="../media/image65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emf"/><Relationship Id="rId7" Type="http://schemas.openxmlformats.org/officeDocument/2006/relationships/image" Target="../media/image68.emf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9.png"/><Relationship Id="rId5" Type="http://schemas.openxmlformats.org/officeDocument/2006/relationships/image" Target="../media/image67.png"/><Relationship Id="rId4" Type="http://schemas.openxmlformats.org/officeDocument/2006/relationships/image" Target="../media/image66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2.png"/><Relationship Id="rId4" Type="http://schemas.openxmlformats.org/officeDocument/2006/relationships/image" Target="../media/image91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.emf"/><Relationship Id="rId13" Type="http://schemas.openxmlformats.org/officeDocument/2006/relationships/image" Target="../media/image100.png"/><Relationship Id="rId3" Type="http://schemas.openxmlformats.org/officeDocument/2006/relationships/image" Target="../media/image90.png"/><Relationship Id="rId7" Type="http://schemas.openxmlformats.org/officeDocument/2006/relationships/image" Target="../media/image66.emf"/><Relationship Id="rId12" Type="http://schemas.openxmlformats.org/officeDocument/2006/relationships/image" Target="../media/image84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5.emf"/><Relationship Id="rId11" Type="http://schemas.openxmlformats.org/officeDocument/2006/relationships/image" Target="../media/image98.png"/><Relationship Id="rId5" Type="http://schemas.openxmlformats.org/officeDocument/2006/relationships/image" Target="../media/image71.emf"/><Relationship Id="rId10" Type="http://schemas.openxmlformats.org/officeDocument/2006/relationships/image" Target="../media/image73.emf"/><Relationship Id="rId4" Type="http://schemas.openxmlformats.org/officeDocument/2006/relationships/image" Target="../media/image91.png"/><Relationship Id="rId9" Type="http://schemas.openxmlformats.org/officeDocument/2006/relationships/image" Target="../media/image96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7" Type="http://schemas.openxmlformats.org/officeDocument/2006/relationships/image" Target="../media/image85.png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8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png"/><Relationship Id="rId7" Type="http://schemas.openxmlformats.org/officeDocument/2006/relationships/image" Target="../media/image85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8.png"/><Relationship Id="rId5" Type="http://schemas.openxmlformats.org/officeDocument/2006/relationships/image" Target="../media/image30.png"/><Relationship Id="rId4" Type="http://schemas.openxmlformats.org/officeDocument/2006/relationships/image" Target="../media/image28.jpe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6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3.png"/><Relationship Id="rId3" Type="http://schemas.microsoft.com/office/2007/relationships/media" Target="../media/media2.wmv"/><Relationship Id="rId7" Type="http://schemas.openxmlformats.org/officeDocument/2006/relationships/image" Target="../media/image89.png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6" Type="http://schemas.openxmlformats.org/officeDocument/2006/relationships/image" Target="../media/image88.png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2.wmv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emf"/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6.emf"/><Relationship Id="rId4" Type="http://schemas.openxmlformats.org/officeDocument/2006/relationships/image" Target="../media/image95.em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emf"/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7.emf"/><Relationship Id="rId4" Type="http://schemas.openxmlformats.org/officeDocument/2006/relationships/image" Target="../media/image95.e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7" Type="http://schemas.openxmlformats.org/officeDocument/2006/relationships/image" Target="../media/image42.emf"/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3.png"/><Relationship Id="rId5" Type="http://schemas.openxmlformats.org/officeDocument/2006/relationships/image" Target="../media/image41.emf"/><Relationship Id="rId4" Type="http://schemas.openxmlformats.org/officeDocument/2006/relationships/image" Target="../media/image40.em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jpg"/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image" Target="../media/image112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4.png"/><Relationship Id="rId2" Type="http://schemas.openxmlformats.org/officeDocument/2006/relationships/image" Target="../media/image1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8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emf"/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1.emf"/><Relationship Id="rId4" Type="http://schemas.openxmlformats.org/officeDocument/2006/relationships/image" Target="../media/image100.emf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image" Target="../media/image102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1.png"/><Relationship Id="rId3" Type="http://schemas.openxmlformats.org/officeDocument/2006/relationships/image" Target="../media/image65.emf"/><Relationship Id="rId7" Type="http://schemas.openxmlformats.org/officeDocument/2006/relationships/image" Target="../media/image73.emf"/><Relationship Id="rId2" Type="http://schemas.openxmlformats.org/officeDocument/2006/relationships/image" Target="../media/image7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0.png"/><Relationship Id="rId11" Type="http://schemas.openxmlformats.org/officeDocument/2006/relationships/image" Target="../media/image88.png"/><Relationship Id="rId5" Type="http://schemas.openxmlformats.org/officeDocument/2006/relationships/image" Target="../media/image72.emf"/><Relationship Id="rId10" Type="http://schemas.openxmlformats.org/officeDocument/2006/relationships/image" Target="../media/image122.png"/><Relationship Id="rId4" Type="http://schemas.openxmlformats.org/officeDocument/2006/relationships/image" Target="../media/image66.emf"/><Relationship Id="rId9" Type="http://schemas.openxmlformats.org/officeDocument/2006/relationships/image" Target="../media/image84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://kaiminghe.com/publications/eccv10guidedfilter.pdf" TargetMode="External"/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jpeg"/><Relationship Id="rId5" Type="http://schemas.openxmlformats.org/officeDocument/2006/relationships/image" Target="../media/image23.png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3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3.png"/><Relationship Id="rId5" Type="http://schemas.openxmlformats.org/officeDocument/2006/relationships/image" Target="../media/image3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574" y="319550"/>
            <a:ext cx="772876" cy="239400"/>
          </a:xfrm>
          <a:prstGeom prst="rect">
            <a:avLst/>
          </a:prstGeom>
        </p:spPr>
      </p:pic>
      <p:pic>
        <p:nvPicPr>
          <p:cNvPr id="14" name="Imag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6784" y="4749851"/>
            <a:ext cx="548700" cy="393600"/>
          </a:xfrm>
          <a:prstGeom prst="rect">
            <a:avLst/>
          </a:prstGeom>
        </p:spPr>
      </p:pic>
      <p:pic>
        <p:nvPicPr>
          <p:cNvPr id="15" name="Image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7970" y="161012"/>
            <a:ext cx="2397500" cy="568125"/>
          </a:xfrm>
          <a:prstGeom prst="rect">
            <a:avLst/>
          </a:prstGeom>
        </p:spPr>
      </p:pic>
      <p:sp>
        <p:nvSpPr>
          <p:cNvPr id="19" name="矩形 18"/>
          <p:cNvSpPr/>
          <p:nvPr/>
        </p:nvSpPr>
        <p:spPr>
          <a:xfrm>
            <a:off x="0" y="1832527"/>
            <a:ext cx="9144000" cy="13542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b="1" dirty="0" err="1">
                <a:solidFill>
                  <a:srgbClr val="4285F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Kaiming</a:t>
            </a:r>
            <a:r>
              <a:rPr lang="en-US" altLang="zh-CN" sz="2800" b="1" dirty="0">
                <a:solidFill>
                  <a:srgbClr val="4285F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He: Single Image Haze Removal Using Dark Channel Prior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sz="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CVPR’09 Best Paper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AutoShape 6" descr="http://waifu2x.udp.jp/api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9400" y="2695212"/>
            <a:ext cx="2803623" cy="2803623"/>
          </a:xfrm>
          <a:prstGeom prst="rect">
            <a:avLst/>
          </a:prstGeom>
        </p:spPr>
      </p:pic>
      <p:sp>
        <p:nvSpPr>
          <p:cNvPr id="10" name="text 1"/>
          <p:cNvSpPr txBox="1"/>
          <p:nvPr/>
        </p:nvSpPr>
        <p:spPr>
          <a:xfrm>
            <a:off x="576365" y="4095750"/>
            <a:ext cx="1328635" cy="26776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sz="1740" b="1" spc="10" dirty="0">
                <a:solidFill>
                  <a:srgbClr val="3C404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</a:rPr>
              <a:t>S</a:t>
            </a:r>
            <a:r>
              <a:rPr lang="en-US" altLang="zh-CN" sz="1740" b="1" spc="10" dirty="0">
                <a:solidFill>
                  <a:srgbClr val="3C404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</a:rPr>
              <a:t>hang Gao</a:t>
            </a:r>
            <a:endParaRPr sz="1740" b="1" spc="10" dirty="0">
              <a:solidFill>
                <a:srgbClr val="3C404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/>
            </a:endParaRPr>
          </a:p>
        </p:txBody>
      </p:sp>
      <p:pic>
        <p:nvPicPr>
          <p:cNvPr id="12" name="Image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54215" y="4206775"/>
            <a:ext cx="267766" cy="45719"/>
          </a:xfrm>
          <a:prstGeom prst="rect">
            <a:avLst/>
          </a:prstGeom>
        </p:spPr>
      </p:pic>
      <p:pic>
        <p:nvPicPr>
          <p:cNvPr id="1030" name="Picture 6" descr="https://www.ecnu.edu.cn/_upload/tpl/00/6f/111/template111/images/logo.gif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902" y="324079"/>
            <a:ext cx="2552700" cy="485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Imag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sp>
        <p:nvSpPr>
          <p:cNvPr id="11" name="text 1"/>
          <p:cNvSpPr txBox="1"/>
          <p:nvPr/>
        </p:nvSpPr>
        <p:spPr>
          <a:xfrm>
            <a:off x="430624" y="364714"/>
            <a:ext cx="4110100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</a:rPr>
              <a:t>Haze Imaging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9EEF757A-C046-45A2-9C4C-70EA27530F57}"/>
                  </a:ext>
                </a:extLst>
              </p:cNvPr>
              <p:cNvSpPr/>
              <p:nvPr/>
            </p:nvSpPr>
            <p:spPr>
              <a:xfrm>
                <a:off x="2519682" y="975058"/>
                <a:ext cx="4384168" cy="5847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3200" i="1">
                          <a:latin typeface="Cambria Math" panose="02040503050406030204" pitchFamily="18" charset="0"/>
                        </a:rPr>
                        <m:t>𝐼</m:t>
                      </m:r>
                      <m:r>
                        <a:rPr lang="zh-CN" altLang="en-US" sz="3200" i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zh-CN" altLang="en-US" sz="3200" i="1">
                          <a:latin typeface="Cambria Math" panose="02040503050406030204" pitchFamily="18" charset="0"/>
                        </a:rPr>
                        <m:t>𝐽</m:t>
                      </m:r>
                      <m:r>
                        <a:rPr lang="zh-CN" altLang="en-US" sz="3200" i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zh-CN" altLang="en-US" sz="3200" i="1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zh-CN" altLang="en-US" sz="3200" i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zh-CN" altLang="en-US" sz="3200" i="1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zh-CN" altLang="en-US" sz="3200" i="0">
                          <a:latin typeface="Cambria Math" panose="02040503050406030204" pitchFamily="18" charset="0"/>
                        </a:rPr>
                        <m:t>⋅</m:t>
                      </m:r>
                      <m:d>
                        <m:dPr>
                          <m:ctrlPr>
                            <a:rPr lang="zh-CN" altLang="en-US" sz="3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CN" altLang="en-US" sz="3200" i="0"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zh-CN" altLang="en-US" sz="3200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</m:oMath>
                  </m:oMathPara>
                </a14:m>
                <a:endParaRPr lang="zh-CN" altLang="en-US" sz="3200" dirty="0"/>
              </a:p>
            </p:txBody>
          </p:sp>
        </mc:Choice>
        <mc:Fallback xmlns="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9EEF757A-C046-45A2-9C4C-70EA27530F5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19682" y="975058"/>
                <a:ext cx="4384168" cy="58477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68A59F2-BF27-4F43-9AF3-E6DC0BED44F9}"/>
              </a:ext>
            </a:extLst>
          </p:cNvPr>
          <p:cNvCxnSpPr>
            <a:cxnSpLocks/>
          </p:cNvCxnSpPr>
          <p:nvPr/>
        </p:nvCxnSpPr>
        <p:spPr>
          <a:xfrm flipV="1">
            <a:off x="3429000" y="1707322"/>
            <a:ext cx="329280" cy="554974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66EB951C-E6C0-4E75-B1BD-4D8225B10A0E}"/>
              </a:ext>
            </a:extLst>
          </p:cNvPr>
          <p:cNvSpPr/>
          <p:nvPr/>
        </p:nvSpPr>
        <p:spPr>
          <a:xfrm>
            <a:off x="2229995" y="2366911"/>
            <a:ext cx="21912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Direct attenuation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A2002CA-2F0B-482A-A8F6-FDC8AAA14C2B}"/>
              </a:ext>
            </a:extLst>
          </p:cNvPr>
          <p:cNvCxnSpPr>
            <a:cxnSpLocks/>
          </p:cNvCxnSpPr>
          <p:nvPr/>
        </p:nvCxnSpPr>
        <p:spPr>
          <a:xfrm flipH="1" flipV="1">
            <a:off x="5480083" y="1707322"/>
            <a:ext cx="311117" cy="559628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419242D9-F887-42F6-8255-693F57A4B964}"/>
              </a:ext>
            </a:extLst>
          </p:cNvPr>
          <p:cNvSpPr/>
          <p:nvPr/>
        </p:nvSpPr>
        <p:spPr>
          <a:xfrm>
            <a:off x="3505200" y="1556988"/>
            <a:ext cx="762000" cy="45719"/>
          </a:xfrm>
          <a:prstGeom prst="rect">
            <a:avLst/>
          </a:prstGeom>
          <a:solidFill>
            <a:srgbClr val="4285F4"/>
          </a:solidFill>
          <a:ln>
            <a:solidFill>
              <a:srgbClr val="4285F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330D17F-7F4D-4E7A-8B9D-FD358D9DF98A}"/>
              </a:ext>
            </a:extLst>
          </p:cNvPr>
          <p:cNvSpPr/>
          <p:nvPr/>
        </p:nvSpPr>
        <p:spPr>
          <a:xfrm>
            <a:off x="4711766" y="1551246"/>
            <a:ext cx="1765234" cy="45719"/>
          </a:xfrm>
          <a:prstGeom prst="rect">
            <a:avLst/>
          </a:prstGeom>
          <a:solidFill>
            <a:srgbClr val="4285F4"/>
          </a:solidFill>
          <a:ln>
            <a:solidFill>
              <a:srgbClr val="4285F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3975ACD-14B1-44C8-B219-63E3E22B9141}"/>
              </a:ext>
            </a:extLst>
          </p:cNvPr>
          <p:cNvSpPr/>
          <p:nvPr/>
        </p:nvSpPr>
        <p:spPr>
          <a:xfrm>
            <a:off x="5482817" y="2366911"/>
            <a:ext cx="9941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Airlight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9A52932-C60B-47AA-9A7A-DA6AE02351EC}"/>
              </a:ext>
            </a:extLst>
          </p:cNvPr>
          <p:cNvSpPr txBox="1"/>
          <p:nvPr/>
        </p:nvSpPr>
        <p:spPr>
          <a:xfrm>
            <a:off x="681154" y="3399379"/>
            <a:ext cx="6696424" cy="73866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● 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Direct attenuation (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直接衰减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): 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描述了场景辐射和其在介质中的衰减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●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Airlight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(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空气光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): 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来自于之前所提的散射的光并会导致场景颜色的偏移</a:t>
            </a:r>
          </a:p>
        </p:txBody>
      </p:sp>
    </p:spTree>
    <p:extLst>
      <p:ext uri="{BB962C8B-B14F-4D97-AF65-F5344CB8AC3E}">
        <p14:creationId xmlns:p14="http://schemas.microsoft.com/office/powerpoint/2010/main" val="7772302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sp>
        <p:nvSpPr>
          <p:cNvPr id="11" name="text 1"/>
          <p:cNvSpPr txBox="1"/>
          <p:nvPr/>
        </p:nvSpPr>
        <p:spPr>
          <a:xfrm>
            <a:off x="430624" y="364714"/>
            <a:ext cx="4110100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</a:rPr>
              <a:t>Haze Imaging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9EEF757A-C046-45A2-9C4C-70EA27530F57}"/>
                  </a:ext>
                </a:extLst>
              </p:cNvPr>
              <p:cNvSpPr/>
              <p:nvPr/>
            </p:nvSpPr>
            <p:spPr>
              <a:xfrm>
                <a:off x="2519682" y="975058"/>
                <a:ext cx="4384168" cy="5847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3200" i="1">
                          <a:latin typeface="Cambria Math" panose="02040503050406030204" pitchFamily="18" charset="0"/>
                        </a:rPr>
                        <m:t>𝐼</m:t>
                      </m:r>
                      <m:r>
                        <a:rPr lang="zh-CN" altLang="en-US" sz="3200" i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zh-CN" altLang="en-US" sz="3200" i="1">
                          <a:latin typeface="Cambria Math" panose="02040503050406030204" pitchFamily="18" charset="0"/>
                        </a:rPr>
                        <m:t>𝐽</m:t>
                      </m:r>
                      <m:r>
                        <a:rPr lang="zh-CN" altLang="en-US" sz="3200" i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zh-CN" altLang="en-US" sz="3200" i="1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zh-CN" altLang="en-US" sz="3200" i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zh-CN" altLang="en-US" sz="3200" i="1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zh-CN" altLang="en-US" sz="3200" i="0">
                          <a:latin typeface="Cambria Math" panose="02040503050406030204" pitchFamily="18" charset="0"/>
                        </a:rPr>
                        <m:t>⋅</m:t>
                      </m:r>
                      <m:d>
                        <m:dPr>
                          <m:ctrlPr>
                            <a:rPr lang="zh-CN" altLang="en-US" sz="3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CN" altLang="en-US" sz="3200" i="0"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zh-CN" altLang="en-US" sz="3200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</m:oMath>
                  </m:oMathPara>
                </a14:m>
                <a:endParaRPr lang="zh-CN" altLang="en-US" sz="3200" dirty="0"/>
              </a:p>
            </p:txBody>
          </p:sp>
        </mc:Choice>
        <mc:Fallback xmlns="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9EEF757A-C046-45A2-9C4C-70EA27530F5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19682" y="975058"/>
                <a:ext cx="4384168" cy="58477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79CC6B9-8EAD-4136-B9FD-2344971E1051}"/>
              </a:ext>
            </a:extLst>
          </p:cNvPr>
          <p:cNvCxnSpPr>
            <a:cxnSpLocks/>
          </p:cNvCxnSpPr>
          <p:nvPr/>
        </p:nvCxnSpPr>
        <p:spPr>
          <a:xfrm flipV="1">
            <a:off x="4029366" y="1517898"/>
            <a:ext cx="2142834" cy="749052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1267014D-AE62-4620-A7BC-8A7C8BAE6523}"/>
              </a:ext>
            </a:extLst>
          </p:cNvPr>
          <p:cNvSpPr/>
          <p:nvPr/>
        </p:nvSpPr>
        <p:spPr>
          <a:xfrm>
            <a:off x="1035663" y="2195814"/>
            <a:ext cx="281243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dirty="0">
                <a:solidFill>
                  <a:schemeClr val="bg1">
                    <a:lumMod val="50000"/>
                  </a:schemeClr>
                </a:solidFill>
              </a:rPr>
              <a:t>Atmosphere is homogenous</a:t>
            </a:r>
          </a:p>
          <a:p>
            <a:pPr algn="ctr"/>
            <a:r>
              <a:rPr lang="en-US" altLang="zh-CN" dirty="0">
                <a:solidFill>
                  <a:schemeClr val="bg1">
                    <a:lumMod val="50000"/>
                  </a:schemeClr>
                </a:solidFill>
              </a:rPr>
              <a:t> (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</a:rPr>
              <a:t>大气介质均匀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</a:rPr>
              <a:t>?)</a:t>
            </a:r>
            <a:endParaRPr lang="zh-CN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A2002CA-2F0B-482A-A8F6-FDC8AAA14C2B}"/>
              </a:ext>
            </a:extLst>
          </p:cNvPr>
          <p:cNvCxnSpPr>
            <a:cxnSpLocks/>
          </p:cNvCxnSpPr>
          <p:nvPr/>
        </p:nvCxnSpPr>
        <p:spPr>
          <a:xfrm flipV="1">
            <a:off x="3962400" y="1517899"/>
            <a:ext cx="219367" cy="749051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DDF953FB-8553-44D3-AFF7-C1115E3B2B15}"/>
                  </a:ext>
                </a:extLst>
              </p:cNvPr>
              <p:cNvSpPr/>
              <p:nvPr/>
            </p:nvSpPr>
            <p:spPr>
              <a:xfrm>
                <a:off x="3733800" y="2214794"/>
                <a:ext cx="1822743" cy="60837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zh-CN" altLang="en-US" sz="3200">
                          <a:latin typeface="Cambria Math" panose="02040503050406030204" pitchFamily="18" charset="0"/>
                        </a:rPr>
                        <m:t>t</m:t>
                      </m:r>
                      <m:r>
                        <a:rPr lang="zh-CN" altLang="en-US" sz="3200" i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zh-CN" altLang="en-US" sz="32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zh-CN" altLang="en-US" sz="3200" i="0">
                              <a:latin typeface="Cambria Math" panose="02040503050406030204" pitchFamily="18" charset="0"/>
                            </a:rPr>
                            <m:t>e</m:t>
                          </m:r>
                        </m:e>
                        <m:sup>
                          <m:r>
                            <a:rPr lang="zh-CN" altLang="en-US" sz="3200" i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zh-CN" altLang="en-US" sz="3200" i="0">
                              <a:latin typeface="Cambria Math" panose="02040503050406030204" pitchFamily="18" charset="0"/>
                            </a:rPr>
                            <m:t>β</m:t>
                          </m:r>
                          <m:r>
                            <a:rPr lang="zh-CN" altLang="en-US" sz="3200" i="0">
                              <a:latin typeface="Cambria Math" panose="02040503050406030204" pitchFamily="18" charset="0"/>
                            </a:rPr>
                            <m:t> </m:t>
                          </m:r>
                          <m:r>
                            <m:rPr>
                              <m:sty m:val="p"/>
                            </m:rPr>
                            <a:rPr lang="zh-CN" altLang="en-US" sz="3200" i="0">
                              <a:latin typeface="Cambria Math" panose="02040503050406030204" pitchFamily="18" charset="0"/>
                            </a:rPr>
                            <m:t>d</m:t>
                          </m:r>
                        </m:sup>
                      </m:sSup>
                    </m:oMath>
                  </m:oMathPara>
                </a14:m>
                <a:endParaRPr lang="zh-CN" altLang="en-US" sz="3200" dirty="0"/>
              </a:p>
            </p:txBody>
          </p:sp>
        </mc:Choice>
        <mc:Fallback xmlns=""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DDF953FB-8553-44D3-AFF7-C1115E3B2B1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33800" y="2214794"/>
                <a:ext cx="1822743" cy="60837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B55933F9-F41B-444E-96D2-FFED7F299FDC}"/>
              </a:ext>
            </a:extLst>
          </p:cNvPr>
          <p:cNvCxnSpPr>
            <a:cxnSpLocks/>
          </p:cNvCxnSpPr>
          <p:nvPr/>
        </p:nvCxnSpPr>
        <p:spPr>
          <a:xfrm flipV="1">
            <a:off x="3352800" y="2635119"/>
            <a:ext cx="1621651" cy="1003431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FDDDFD86-55DB-42E8-9A6E-4138027EEC4C}"/>
              </a:ext>
            </a:extLst>
          </p:cNvPr>
          <p:cNvSpPr/>
          <p:nvPr/>
        </p:nvSpPr>
        <p:spPr>
          <a:xfrm>
            <a:off x="1534821" y="3714750"/>
            <a:ext cx="256320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Scattering Coefficient</a:t>
            </a:r>
          </a:p>
          <a:p>
            <a:pPr algn="ctr"/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大气散射系数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6298FCA-3C35-43AF-8A5B-85319866DE18}"/>
              </a:ext>
            </a:extLst>
          </p:cNvPr>
          <p:cNvSpPr/>
          <p:nvPr/>
        </p:nvSpPr>
        <p:spPr>
          <a:xfrm>
            <a:off x="5376148" y="3668583"/>
            <a:ext cx="15921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Scene Depth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DCB7D772-2302-4901-A86F-6EBB800CC649}"/>
              </a:ext>
            </a:extLst>
          </p:cNvPr>
          <p:cNvCxnSpPr>
            <a:cxnSpLocks/>
            <a:stCxn id="30" idx="0"/>
          </p:cNvCxnSpPr>
          <p:nvPr/>
        </p:nvCxnSpPr>
        <p:spPr>
          <a:xfrm flipH="1" flipV="1">
            <a:off x="5376150" y="2633261"/>
            <a:ext cx="796050" cy="1035322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46684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Imag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pic>
        <p:nvPicPr>
          <p:cNvPr id="43" name="Image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828" y="320051"/>
            <a:ext cx="5004300" cy="536700"/>
          </a:xfrm>
          <a:prstGeom prst="rect">
            <a:avLst/>
          </a:prstGeom>
        </p:spPr>
      </p:pic>
      <p:sp>
        <p:nvSpPr>
          <p:cNvPr id="2" name="text 1"/>
          <p:cNvSpPr txBox="1"/>
          <p:nvPr/>
        </p:nvSpPr>
        <p:spPr>
          <a:xfrm>
            <a:off x="430624" y="364714"/>
            <a:ext cx="2495876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Scene Depth</a:t>
            </a:r>
            <a:endParaRPr sz="3200" b="1" dirty="0">
              <a:latin typeface="微软雅黑" panose="020B0503020204020204" pitchFamily="34" charset="-122"/>
              <a:ea typeface="微软雅黑" panose="020B0503020204020204" pitchFamily="34" charset="-122"/>
              <a:cs typeface="Arial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634184C-45CF-4E94-A179-EA069D25C2AF}"/>
              </a:ext>
            </a:extLst>
          </p:cNvPr>
          <p:cNvGrpSpPr/>
          <p:nvPr/>
        </p:nvGrpSpPr>
        <p:grpSpPr>
          <a:xfrm>
            <a:off x="3084780" y="1846122"/>
            <a:ext cx="2154826" cy="1953789"/>
            <a:chOff x="3733800" y="1485175"/>
            <a:chExt cx="2641398" cy="2394966"/>
          </a:xfrm>
          <a:effectLst/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C743446-644F-4668-A71B-CD241EBBDCE3}"/>
                </a:ext>
              </a:extLst>
            </p:cNvPr>
            <p:cNvSpPr txBox="1"/>
            <p:nvPr/>
          </p:nvSpPr>
          <p:spPr>
            <a:xfrm>
              <a:off x="4189936" y="3510809"/>
              <a:ext cx="16056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Transmission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9" name="Picture 8" descr="A person that is standing in the snow&#10;&#10;Description automatically generated">
              <a:extLst>
                <a:ext uri="{FF2B5EF4-FFF2-40B4-BE49-F238E27FC236}">
                  <a16:creationId xmlns:a16="http://schemas.microsoft.com/office/drawing/2014/main" id="{ACF6D84F-3102-40FF-81F3-E49778CD969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33800" y="1485175"/>
              <a:ext cx="2641398" cy="1981049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7884A9A3-A430-4E49-8969-242C9A98DCEF}"/>
              </a:ext>
            </a:extLst>
          </p:cNvPr>
          <p:cNvGrpSpPr/>
          <p:nvPr/>
        </p:nvGrpSpPr>
        <p:grpSpPr>
          <a:xfrm>
            <a:off x="383147" y="1807884"/>
            <a:ext cx="2154827" cy="1945523"/>
            <a:chOff x="427828" y="1485175"/>
            <a:chExt cx="2641399" cy="2384833"/>
          </a:xfrm>
          <a:effectLst/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7882E94-44ED-4484-95E1-63208C7BA1DE}"/>
                </a:ext>
              </a:extLst>
            </p:cNvPr>
            <p:cNvSpPr txBox="1"/>
            <p:nvPr/>
          </p:nvSpPr>
          <p:spPr>
            <a:xfrm>
              <a:off x="941021" y="3500676"/>
              <a:ext cx="1406154" cy="369332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Raw Image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10" name="Picture 9" descr="A picture containing grass, outdoor, train, building&#10;&#10;Description automatically generated">
              <a:extLst>
                <a:ext uri="{FF2B5EF4-FFF2-40B4-BE49-F238E27FC236}">
                  <a16:creationId xmlns:a16="http://schemas.microsoft.com/office/drawing/2014/main" id="{AA21CAE1-8E68-4842-8E9B-320CEB32A94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7828" y="1485175"/>
              <a:ext cx="2641399" cy="1981049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A54033B-92C0-43D1-AF7A-98361EBAF2A6}"/>
              </a:ext>
            </a:extLst>
          </p:cNvPr>
          <p:cNvCxnSpPr>
            <a:cxnSpLocks/>
          </p:cNvCxnSpPr>
          <p:nvPr/>
        </p:nvCxnSpPr>
        <p:spPr>
          <a:xfrm>
            <a:off x="2606517" y="2724150"/>
            <a:ext cx="441483" cy="0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42B0190-EF7C-428B-BA1D-B82AEFDA25D7}"/>
              </a:ext>
            </a:extLst>
          </p:cNvPr>
          <p:cNvCxnSpPr>
            <a:cxnSpLocks/>
          </p:cNvCxnSpPr>
          <p:nvPr/>
        </p:nvCxnSpPr>
        <p:spPr>
          <a:xfrm>
            <a:off x="5315806" y="2724150"/>
            <a:ext cx="1237394" cy="0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34A57EB-563A-4DA3-84E5-2F92CD716F83}"/>
              </a:ext>
            </a:extLst>
          </p:cNvPr>
          <p:cNvGrpSpPr/>
          <p:nvPr/>
        </p:nvGrpSpPr>
        <p:grpSpPr>
          <a:xfrm>
            <a:off x="6629400" y="1846122"/>
            <a:ext cx="2182595" cy="2021824"/>
            <a:chOff x="6477000" y="1846122"/>
            <a:chExt cx="2182595" cy="2021824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006F2189-550A-470E-88D6-5146209447B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477000" y="1846122"/>
              <a:ext cx="2182595" cy="161612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E765AE6-49E4-444F-BD02-364B8B94CCF9}"/>
                </a:ext>
              </a:extLst>
            </p:cNvPr>
            <p:cNvSpPr txBox="1"/>
            <p:nvPr/>
          </p:nvSpPr>
          <p:spPr>
            <a:xfrm>
              <a:off x="7133722" y="3498614"/>
              <a:ext cx="8691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Depth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21001305-DFD5-4B25-A802-0E263D26664C}"/>
                  </a:ext>
                </a:extLst>
              </p:cNvPr>
              <p:cNvSpPr/>
              <p:nvPr/>
            </p:nvSpPr>
            <p:spPr>
              <a:xfrm>
                <a:off x="5257800" y="2317934"/>
                <a:ext cx="1345368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i="1"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lang="zh-CN" altLang="en-US" i="0">
                          <a:latin typeface="Cambria Math" panose="02040503050406030204" pitchFamily="18" charset="0"/>
                        </a:rPr>
                        <m:t>=−</m:t>
                      </m:r>
                      <m:r>
                        <m:rPr>
                          <m:sty m:val="p"/>
                        </m:rPr>
                        <a:rPr lang="zh-CN" altLang="en-US" i="0">
                          <a:latin typeface="Cambria Math" panose="02040503050406030204" pitchFamily="18" charset="0"/>
                        </a:rPr>
                        <m:t>β</m:t>
                      </m:r>
                      <m:func>
                        <m:funcPr>
                          <m:ctrlPr>
                            <a:rPr lang="zh-CN" alt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zh-CN" altLang="en-US" i="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r>
                            <a:rPr lang="zh-CN" altLang="en-US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func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21001305-DFD5-4B25-A802-0E263D26664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57800" y="2317934"/>
                <a:ext cx="1345368" cy="369332"/>
              </a:xfrm>
              <a:prstGeom prst="rect">
                <a:avLst/>
              </a:prstGeom>
              <a:blipFill>
                <a:blip r:embed="rId8"/>
                <a:stretch>
                  <a:fillRect b="-1311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061031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2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463" name="Imag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" y="-19050"/>
            <a:ext cx="9143950" cy="4524000"/>
          </a:xfrm>
          <a:prstGeom prst="rect">
            <a:avLst/>
          </a:prstGeom>
        </p:spPr>
      </p:pic>
      <p:pic>
        <p:nvPicPr>
          <p:cNvPr id="464" name="Image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604" y="1463458"/>
            <a:ext cx="25400" cy="1895299"/>
          </a:xfrm>
          <a:prstGeom prst="rect">
            <a:avLst/>
          </a:prstGeom>
        </p:spPr>
      </p:pic>
      <p:pic>
        <p:nvPicPr>
          <p:cNvPr id="466" name="Image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6784" y="4749851"/>
            <a:ext cx="548700" cy="393600"/>
          </a:xfrm>
          <a:prstGeom prst="rect">
            <a:avLst/>
          </a:prstGeom>
        </p:spPr>
      </p:pic>
      <p:sp>
        <p:nvSpPr>
          <p:cNvPr id="7" name="text 1"/>
          <p:cNvSpPr txBox="1"/>
          <p:nvPr/>
        </p:nvSpPr>
        <p:spPr>
          <a:xfrm>
            <a:off x="914400" y="1985001"/>
            <a:ext cx="8191084" cy="6771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r>
              <a:rPr lang="en-US" altLang="zh-CN" sz="4400" b="1" dirty="0">
                <a:solidFill>
                  <a:schemeClr val="bg1"/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Dark Channel Prior Haze Removal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1"/>
          <p:cNvSpPr txBox="1"/>
          <p:nvPr/>
        </p:nvSpPr>
        <p:spPr>
          <a:xfrm>
            <a:off x="430624" y="364714"/>
            <a:ext cx="3824765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Dark Channel Prior </a:t>
            </a:r>
            <a:endParaRPr lang="en-US" sz="3200" b="1" dirty="0">
              <a:latin typeface="微软雅黑" panose="020B0503020204020204" pitchFamily="34" charset="-122"/>
              <a:ea typeface="微软雅黑" panose="020B0503020204020204" pitchFamily="34" charset="-122"/>
              <a:cs typeface="Arial"/>
            </a:endParaRPr>
          </a:p>
        </p:txBody>
      </p:sp>
      <p:pic>
        <p:nvPicPr>
          <p:cNvPr id="4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0A2A48D-41AA-4DC4-B2C4-CA480E9E2F3A}"/>
              </a:ext>
            </a:extLst>
          </p:cNvPr>
          <p:cNvSpPr/>
          <p:nvPr/>
        </p:nvSpPr>
        <p:spPr>
          <a:xfrm>
            <a:off x="952500" y="1879252"/>
            <a:ext cx="723900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In most of the </a:t>
            </a:r>
            <a:r>
              <a:rPr lang="en-US" altLang="zh-CN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non-sky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patches, at least one color channel has very </a:t>
            </a:r>
            <a:r>
              <a:rPr lang="en-US" altLang="zh-CN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low intensity 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at some pixels.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528299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1"/>
          <p:cNvSpPr txBox="1"/>
          <p:nvPr/>
        </p:nvSpPr>
        <p:spPr>
          <a:xfrm>
            <a:off x="430624" y="364714"/>
            <a:ext cx="3824765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Dark Channel Prior </a:t>
            </a:r>
            <a:endParaRPr lang="en-US" altLang="zh-CN" sz="3200" b="1" dirty="0">
              <a:latin typeface="微软雅黑" panose="020B0503020204020204" pitchFamily="34" charset="-122"/>
              <a:ea typeface="微软雅黑" panose="020B0503020204020204" pitchFamily="34" charset="-122"/>
              <a:cs typeface="Arial"/>
            </a:endParaRPr>
          </a:p>
        </p:txBody>
      </p:sp>
      <p:pic>
        <p:nvPicPr>
          <p:cNvPr id="4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0A2A48D-41AA-4DC4-B2C4-CA480E9E2F3A}"/>
              </a:ext>
            </a:extLst>
          </p:cNvPr>
          <p:cNvSpPr/>
          <p:nvPr/>
        </p:nvSpPr>
        <p:spPr>
          <a:xfrm>
            <a:off x="856469" y="1047750"/>
            <a:ext cx="7239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For an image 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J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, define: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83D2D1FE-1FF2-47AA-BEA3-D8A6B3779953}"/>
                  </a:ext>
                </a:extLst>
              </p:cNvPr>
              <p:cNvSpPr/>
              <p:nvPr/>
            </p:nvSpPr>
            <p:spPr>
              <a:xfrm>
                <a:off x="851987" y="2572043"/>
                <a:ext cx="4963731" cy="121264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where: </a:t>
                </a:r>
              </a:p>
              <a:p>
                <a:r>
                  <a:rPr lang="en-US" altLang="zh-CN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	</a:t>
                </a:r>
                <a:r>
                  <a:rPr lang="zh-CN" altLang="en-US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●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>
                        <a:latin typeface="Cambria Math" panose="02040503050406030204" pitchFamily="18" charset="0"/>
                      </a:rPr>
                      <m:t>c</m:t>
                    </m:r>
                    <m:r>
                      <a:rPr lang="en-US" altLang="zh-CN">
                        <a:latin typeface="Cambria Math" panose="02040503050406030204" pitchFamily="18" charset="0"/>
                      </a:rPr>
                      <m:t> ∈</m:t>
                    </m:r>
                    <m:r>
                      <m:rPr>
                        <m:lit/>
                      </m:rPr>
                      <a:rPr lang="en-US" altLang="zh-CN">
                        <a:latin typeface="Cambria Math" panose="02040503050406030204" pitchFamily="18" charset="0"/>
                      </a:rPr>
                      <m:t>{</m:t>
                    </m:r>
                    <m:r>
                      <m:rPr>
                        <m:sty m:val="p"/>
                      </m:rPr>
                      <a:rPr lang="en-US" altLang="zh-CN">
                        <a:latin typeface="Cambria Math" panose="02040503050406030204" pitchFamily="18" charset="0"/>
                      </a:rPr>
                      <m:t>r</m:t>
                    </m:r>
                    <m:r>
                      <a:rPr lang="en-US" altLang="zh-CN">
                        <a:latin typeface="Cambria Math" panose="02040503050406030204" pitchFamily="18" charset="0"/>
                      </a:rPr>
                      <m:t>, </m:t>
                    </m:r>
                    <m:r>
                      <m:rPr>
                        <m:sty m:val="p"/>
                      </m:rPr>
                      <a:rPr lang="en-US" altLang="zh-CN">
                        <a:latin typeface="Cambria Math" panose="02040503050406030204" pitchFamily="18" charset="0"/>
                      </a:rPr>
                      <m:t>g</m:t>
                    </m:r>
                    <m:r>
                      <a:rPr lang="en-US" altLang="zh-CN">
                        <a:latin typeface="Cambria Math" panose="02040503050406030204" pitchFamily="18" charset="0"/>
                      </a:rPr>
                      <m:t>, </m:t>
                    </m:r>
                    <m:r>
                      <m:rPr>
                        <m:sty m:val="p"/>
                      </m:rPr>
                      <a:rPr lang="en-US" altLang="zh-CN">
                        <a:latin typeface="Cambria Math" panose="02040503050406030204" pitchFamily="18" charset="0"/>
                      </a:rPr>
                      <m:t>b</m:t>
                    </m:r>
                    <m:r>
                      <m:rPr>
                        <m:lit/>
                      </m:rPr>
                      <a:rPr lang="en-US" altLang="zh-CN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en-US" altLang="zh-CN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</a:t>
                </a:r>
                <a:r>
                  <a:rPr lang="en-US" altLang="zh-CN" dirty="0"/>
                  <a:t>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zh-CN" alt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zh-CN" altLang="en-US">
                            <a:latin typeface="Cambria Math" panose="02040503050406030204" pitchFamily="18" charset="0"/>
                          </a:rPr>
                          <m:t>J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zh-CN" altLang="en-US">
                            <a:latin typeface="Cambria Math" panose="02040503050406030204" pitchFamily="18" charset="0"/>
                          </a:rPr>
                          <m:t>c</m:t>
                        </m:r>
                      </m:sup>
                    </m:sSup>
                  </m:oMath>
                </a14:m>
                <a:r>
                  <a:rPr lang="en-US" altLang="zh-CN" dirty="0"/>
                  <a:t> is a color channel of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zh-CN" altLang="en-US">
                        <a:latin typeface="Cambria Math" panose="02040503050406030204" pitchFamily="18" charset="0"/>
                      </a:rPr>
                      <m:t>J</m:t>
                    </m:r>
                  </m:oMath>
                </a14:m>
                <a:r>
                  <a:rPr lang="en-US" altLang="zh-CN" dirty="0"/>
                  <a:t> </a:t>
                </a:r>
              </a:p>
              <a:p>
                <a:r>
                  <a:rPr lang="en-US" altLang="zh-CN" dirty="0"/>
                  <a:t> 	</a:t>
                </a:r>
                <a:r>
                  <a:rPr lang="zh-CN" altLang="en-US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●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zh-CN" altLang="zh-CN">
                        <a:latin typeface="Cambria Math" panose="02040503050406030204" pitchFamily="18" charset="0"/>
                      </a:rPr>
                      <m:t>Ω</m:t>
                    </m:r>
                    <m:d>
                      <m:d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x</m:t>
                        </m:r>
                      </m:e>
                    </m:d>
                  </m:oMath>
                </a14:m>
                <a:r>
                  <a:rPr lang="zh-CN" altLang="en-US" dirty="0"/>
                  <a:t> </a:t>
                </a:r>
                <a:r>
                  <a:rPr lang="en-US" altLang="zh-CN" dirty="0"/>
                  <a:t>is a local patch centered at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>
                        <a:latin typeface="Cambria Math" panose="02040503050406030204" pitchFamily="18" charset="0"/>
                      </a:rPr>
                      <m:t>x</m:t>
                    </m:r>
                  </m:oMath>
                </a14:m>
                <a:endParaRPr lang="en-US" altLang="zh-CN" dirty="0"/>
              </a:p>
              <a:p>
                <a:r>
                  <a:rPr lang="en-US" altLang="zh-CN" dirty="0"/>
                  <a:t>	</a:t>
                </a:r>
                <a:r>
                  <a:rPr lang="zh-CN" altLang="en-US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●</a:t>
                </a:r>
                <a:r>
                  <a:rPr lang="zh-CN" altLang="en-US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zh-CN" alt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zh-CN" altLang="en-US">
                            <a:latin typeface="Cambria Math" panose="02040503050406030204" pitchFamily="18" charset="0"/>
                          </a:rPr>
                          <m:t>J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zh-CN" altLang="en-US">
                            <a:latin typeface="Cambria Math" panose="02040503050406030204" pitchFamily="18" charset="0"/>
                          </a:rPr>
                          <m:t>dark</m:t>
                        </m:r>
                      </m:sup>
                    </m:sSup>
                  </m:oMath>
                </a14:m>
                <a:r>
                  <a:rPr lang="zh-CN" altLang="en-US" dirty="0"/>
                  <a:t> </a:t>
                </a:r>
                <a:r>
                  <a:rPr lang="en-US" altLang="zh-CN" dirty="0"/>
                  <a:t>is the </a:t>
                </a:r>
                <a:r>
                  <a:rPr lang="zh-CN" altLang="en-US" dirty="0"/>
                  <a:t> </a:t>
                </a:r>
                <a:r>
                  <a:rPr lang="en-US" altLang="zh-CN" dirty="0"/>
                  <a:t>dark channel of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zh-CN" altLang="en-US">
                        <a:latin typeface="Cambria Math" panose="02040503050406030204" pitchFamily="18" charset="0"/>
                      </a:rPr>
                      <m:t>J</m:t>
                    </m:r>
                  </m:oMath>
                </a14:m>
                <a:r>
                  <a:rPr lang="en-US" altLang="zh-CN" dirty="0"/>
                  <a:t> </a:t>
                </a:r>
                <a:endParaRPr lang="zh-CN" altLang="en-US" dirty="0"/>
              </a:p>
            </p:txBody>
          </p:sp>
        </mc:Choice>
        <mc:Fallback xmlns="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83D2D1FE-1FF2-47AA-BEA3-D8A6B377995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1987" y="2572043"/>
                <a:ext cx="4963731" cy="1212640"/>
              </a:xfrm>
              <a:prstGeom prst="rect">
                <a:avLst/>
              </a:prstGeom>
              <a:blipFill>
                <a:blip r:embed="rId3"/>
                <a:stretch>
                  <a:fillRect l="-1106" t="-3015" b="-703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0BAD3374-BDA1-44C9-9E94-A04A80F31803}"/>
                  </a:ext>
                </a:extLst>
              </p:cNvPr>
              <p:cNvSpPr/>
              <p:nvPr/>
            </p:nvSpPr>
            <p:spPr>
              <a:xfrm>
                <a:off x="1543831" y="1352550"/>
                <a:ext cx="5241243" cy="91422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zh-CN" altLang="en-US" sz="32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zh-CN" altLang="en-US" sz="3200">
                              <a:latin typeface="Cambria Math" panose="02040503050406030204" pitchFamily="18" charset="0"/>
                            </a:rPr>
                            <m:t>J</m:t>
                          </m:r>
                        </m:e>
                        <m:sup>
                          <m:r>
                            <m:rPr>
                              <m:sty m:val="p"/>
                            </m:rPr>
                            <a:rPr lang="zh-CN" altLang="en-US" sz="3200" i="0">
                              <a:latin typeface="Cambria Math" panose="02040503050406030204" pitchFamily="18" charset="0"/>
                            </a:rPr>
                            <m:t>dark</m:t>
                          </m:r>
                        </m:sup>
                      </m:sSup>
                      <m:d>
                        <m:dPr>
                          <m:ctrlPr>
                            <a:rPr lang="zh-CN" altLang="en-US" sz="3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zh-CN" altLang="en-US" sz="3200" i="0"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</m:d>
                      <m:r>
                        <a:rPr lang="zh-CN" altLang="en-US" sz="3200" i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zh-CN" altLang="en-US" sz="32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zh-CN" altLang="en-US" sz="3200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zh-CN" altLang="en-US" sz="3200" i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altLang="zh-CN" sz="32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lim>
                          </m:limLow>
                        </m:fName>
                        <m:e>
                          <m:d>
                            <m:dPr>
                              <m:ctrlPr>
                                <a:rPr lang="zh-CN" altLang="en-US" sz="3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unc>
                                <m:funcPr>
                                  <m:ctrlPr>
                                    <a:rPr lang="zh-CN" altLang="en-US" sz="3200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limLow>
                                    <m:limLowPr>
                                      <m:ctrlPr>
                                        <a:rPr lang="zh-CN" altLang="en-US" sz="3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limLow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zh-CN" altLang="en-US" sz="3200" i="0">
                                          <a:latin typeface="Cambria Math" panose="02040503050406030204" pitchFamily="18" charset="0"/>
                                        </a:rPr>
                                        <m:t>min</m:t>
                                      </m:r>
                                    </m:e>
                                    <m:lim>
                                      <m:r>
                                        <m:rPr>
                                          <m:sty m:val="p"/>
                                        </m:rPr>
                                        <a:rPr lang="en-US" altLang="zh-CN" sz="3200" b="0" i="0" smtClean="0">
                                          <a:latin typeface="Cambria Math" panose="02040503050406030204" pitchFamily="18" charset="0"/>
                                        </a:rPr>
                                        <m:t>c</m:t>
                                      </m:r>
                                    </m:lim>
                                  </m:limLow>
                                </m:fName>
                                <m:e>
                                  <m:d>
                                    <m:dPr>
                                      <m:ctrlPr>
                                        <a:rPr lang="zh-CN" altLang="en-US" sz="3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p>
                                        <m:sSupPr>
                                          <m:ctrlPr>
                                            <a:rPr lang="zh-CN" altLang="en-US" sz="32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zh-CN" altLang="en-US" sz="3200" i="0">
                                              <a:latin typeface="Cambria Math" panose="02040503050406030204" pitchFamily="18" charset="0"/>
                                            </a:rPr>
                                            <m:t>J</m:t>
                                          </m:r>
                                        </m:e>
                                        <m:sup>
                                          <m:r>
                                            <m:rPr>
                                              <m:sty m:val="p"/>
                                            </m:rPr>
                                            <a:rPr lang="zh-CN" altLang="en-US" sz="3200" i="0">
                                              <a:latin typeface="Cambria Math" panose="02040503050406030204" pitchFamily="18" charset="0"/>
                                            </a:rPr>
                                            <m:t>c</m:t>
                                          </m:r>
                                        </m:sup>
                                      </m:sSup>
                                      <m:d>
                                        <m:dPr>
                                          <m:ctrlPr>
                                            <a:rPr lang="zh-CN" altLang="en-US" sz="32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zh-CN" altLang="en-US" sz="3200" i="0">
                                              <a:latin typeface="Cambria Math" panose="02040503050406030204" pitchFamily="18" charset="0"/>
                                            </a:rPr>
                                            <m:t>y</m:t>
                                          </m:r>
                                        </m:e>
                                      </m:d>
                                    </m:e>
                                  </m:d>
                                </m:e>
                              </m:func>
                            </m:e>
                          </m:d>
                        </m:e>
                      </m:func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0BAD3374-BDA1-44C9-9E94-A04A80F3180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43831" y="1352550"/>
                <a:ext cx="5241243" cy="91422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636667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1"/>
          <p:cNvSpPr txBox="1"/>
          <p:nvPr/>
        </p:nvSpPr>
        <p:spPr>
          <a:xfrm>
            <a:off x="430624" y="364714"/>
            <a:ext cx="3824765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Dark Channel Prior </a:t>
            </a:r>
            <a:endParaRPr lang="en-US" altLang="zh-CN" sz="3200" b="1" dirty="0">
              <a:latin typeface="微软雅黑" panose="020B0503020204020204" pitchFamily="34" charset="-122"/>
              <a:ea typeface="微软雅黑" panose="020B0503020204020204" pitchFamily="34" charset="-122"/>
              <a:cs typeface="Arial"/>
            </a:endParaRPr>
          </a:p>
        </p:txBody>
      </p:sp>
      <p:pic>
        <p:nvPicPr>
          <p:cNvPr id="4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0A2A48D-41AA-4DC4-B2C4-CA480E9E2F3A}"/>
              </a:ext>
            </a:extLst>
          </p:cNvPr>
          <p:cNvSpPr/>
          <p:nvPr/>
        </p:nvSpPr>
        <p:spPr>
          <a:xfrm>
            <a:off x="856469" y="1047750"/>
            <a:ext cx="7239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For an image 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J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, define: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FEC7E08F-5129-4FA2-A0A0-790285BFBEF1}"/>
                  </a:ext>
                </a:extLst>
              </p:cNvPr>
              <p:cNvSpPr/>
              <p:nvPr/>
            </p:nvSpPr>
            <p:spPr>
              <a:xfrm>
                <a:off x="1543831" y="1352550"/>
                <a:ext cx="5241243" cy="91422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zh-CN" altLang="en-US" sz="32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zh-CN" altLang="en-US" sz="3200">
                              <a:latin typeface="Cambria Math" panose="02040503050406030204" pitchFamily="18" charset="0"/>
                            </a:rPr>
                            <m:t>J</m:t>
                          </m:r>
                        </m:e>
                        <m:sup>
                          <m:r>
                            <m:rPr>
                              <m:sty m:val="p"/>
                            </m:rPr>
                            <a:rPr lang="zh-CN" altLang="en-US" sz="3200" i="0">
                              <a:latin typeface="Cambria Math" panose="02040503050406030204" pitchFamily="18" charset="0"/>
                            </a:rPr>
                            <m:t>dark</m:t>
                          </m:r>
                        </m:sup>
                      </m:sSup>
                      <m:d>
                        <m:dPr>
                          <m:ctrlPr>
                            <a:rPr lang="zh-CN" altLang="en-US" sz="3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zh-CN" altLang="en-US" sz="3200" i="0"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</m:d>
                      <m:r>
                        <a:rPr lang="zh-CN" altLang="en-US" sz="3200" i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zh-CN" altLang="en-US" sz="32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zh-CN" altLang="en-US" sz="3200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zh-CN" altLang="en-US" sz="3200" i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altLang="zh-CN" sz="32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lim>
                          </m:limLow>
                        </m:fName>
                        <m:e>
                          <m:d>
                            <m:dPr>
                              <m:ctrlPr>
                                <a:rPr lang="zh-CN" altLang="en-US" sz="3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unc>
                                <m:funcPr>
                                  <m:ctrlPr>
                                    <a:rPr lang="zh-CN" altLang="en-US" sz="3200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limLow>
                                    <m:limLowPr>
                                      <m:ctrlPr>
                                        <a:rPr lang="zh-CN" altLang="en-US" sz="3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limLow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zh-CN" altLang="en-US" sz="3200" i="0">
                                          <a:latin typeface="Cambria Math" panose="02040503050406030204" pitchFamily="18" charset="0"/>
                                        </a:rPr>
                                        <m:t>min</m:t>
                                      </m:r>
                                    </m:e>
                                    <m:lim>
                                      <m:r>
                                        <m:rPr>
                                          <m:sty m:val="p"/>
                                        </m:rPr>
                                        <a:rPr lang="en-US" altLang="zh-CN" sz="3200" b="0" i="0" smtClean="0">
                                          <a:latin typeface="Cambria Math" panose="02040503050406030204" pitchFamily="18" charset="0"/>
                                        </a:rPr>
                                        <m:t>c</m:t>
                                      </m:r>
                                    </m:lim>
                                  </m:limLow>
                                </m:fName>
                                <m:e>
                                  <m:d>
                                    <m:dPr>
                                      <m:ctrlPr>
                                        <a:rPr lang="zh-CN" altLang="en-US" sz="3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p>
                                        <m:sSupPr>
                                          <m:ctrlPr>
                                            <a:rPr lang="zh-CN" altLang="en-US" sz="32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zh-CN" altLang="en-US" sz="3200" i="0">
                                              <a:latin typeface="Cambria Math" panose="02040503050406030204" pitchFamily="18" charset="0"/>
                                            </a:rPr>
                                            <m:t>J</m:t>
                                          </m:r>
                                        </m:e>
                                        <m:sup>
                                          <m:r>
                                            <m:rPr>
                                              <m:sty m:val="p"/>
                                            </m:rPr>
                                            <a:rPr lang="zh-CN" altLang="en-US" sz="3200" i="0">
                                              <a:latin typeface="Cambria Math" panose="02040503050406030204" pitchFamily="18" charset="0"/>
                                            </a:rPr>
                                            <m:t>c</m:t>
                                          </m:r>
                                        </m:sup>
                                      </m:sSup>
                                      <m:d>
                                        <m:dPr>
                                          <m:ctrlPr>
                                            <a:rPr lang="zh-CN" altLang="en-US" sz="32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zh-CN" altLang="en-US" sz="3200" i="0">
                                              <a:latin typeface="Cambria Math" panose="02040503050406030204" pitchFamily="18" charset="0"/>
                                            </a:rPr>
                                            <m:t>y</m:t>
                                          </m:r>
                                        </m:e>
                                      </m:d>
                                    </m:e>
                                  </m:d>
                                </m:e>
                              </m:func>
                            </m:e>
                          </m:d>
                        </m:e>
                      </m:func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FEC7E08F-5129-4FA2-A0A0-790285BFBEF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43831" y="1352550"/>
                <a:ext cx="5241243" cy="91422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C979FC8-AA6C-4C3C-8C27-0A484664EFA4}"/>
              </a:ext>
            </a:extLst>
          </p:cNvPr>
          <p:cNvCxnSpPr>
            <a:cxnSpLocks/>
          </p:cNvCxnSpPr>
          <p:nvPr/>
        </p:nvCxnSpPr>
        <p:spPr>
          <a:xfrm flipV="1">
            <a:off x="2790353" y="2451731"/>
            <a:ext cx="1665861" cy="348619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D9C9039E-12AF-4C63-BFE3-C88029A138AF}"/>
              </a:ext>
            </a:extLst>
          </p:cNvPr>
          <p:cNvSpPr/>
          <p:nvPr/>
        </p:nvSpPr>
        <p:spPr>
          <a:xfrm>
            <a:off x="4475969" y="2273451"/>
            <a:ext cx="762000" cy="45719"/>
          </a:xfrm>
          <a:prstGeom prst="rect">
            <a:avLst/>
          </a:prstGeom>
          <a:solidFill>
            <a:srgbClr val="4285F4"/>
          </a:solidFill>
          <a:ln>
            <a:solidFill>
              <a:srgbClr val="4285F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4B9E499-AD84-4108-B82B-6CBF9490C2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659" y="2803373"/>
            <a:ext cx="2158080" cy="148463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54028D1-1EF4-4DC0-B839-AB659030D1E8}"/>
              </a:ext>
            </a:extLst>
          </p:cNvPr>
          <p:cNvSpPr txBox="1"/>
          <p:nvPr/>
        </p:nvSpPr>
        <p:spPr>
          <a:xfrm>
            <a:off x="909105" y="4352026"/>
            <a:ext cx="1531188" cy="369332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Input Image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525E1F4-8765-4FFA-8C8D-CC9BE26C7F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88160" y="2801633"/>
            <a:ext cx="2158080" cy="1486377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ABCEC86-D308-4229-A973-3215D461873D}"/>
              </a:ext>
            </a:extLst>
          </p:cNvPr>
          <p:cNvCxnSpPr>
            <a:cxnSpLocks/>
          </p:cNvCxnSpPr>
          <p:nvPr/>
        </p:nvCxnSpPr>
        <p:spPr>
          <a:xfrm>
            <a:off x="4800600" y="2407324"/>
            <a:ext cx="152400" cy="301935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43B423BE-CAFF-4D88-A811-64EDE781620E}"/>
              </a:ext>
            </a:extLst>
          </p:cNvPr>
          <p:cNvSpPr/>
          <p:nvPr/>
        </p:nvSpPr>
        <p:spPr>
          <a:xfrm>
            <a:off x="3546521" y="4380384"/>
            <a:ext cx="14413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min (r, g, b)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661652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1"/>
          <p:cNvSpPr txBox="1"/>
          <p:nvPr/>
        </p:nvSpPr>
        <p:spPr>
          <a:xfrm>
            <a:off x="430624" y="364714"/>
            <a:ext cx="3824765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Dark Channel Prior </a:t>
            </a:r>
            <a:endParaRPr lang="en-US" altLang="zh-CN" sz="3200" b="1" dirty="0">
              <a:latin typeface="微软雅黑" panose="020B0503020204020204" pitchFamily="34" charset="-122"/>
              <a:ea typeface="微软雅黑" panose="020B0503020204020204" pitchFamily="34" charset="-122"/>
              <a:cs typeface="Arial"/>
            </a:endParaRPr>
          </a:p>
        </p:txBody>
      </p:sp>
      <p:pic>
        <p:nvPicPr>
          <p:cNvPr id="4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0A2A48D-41AA-4DC4-B2C4-CA480E9E2F3A}"/>
              </a:ext>
            </a:extLst>
          </p:cNvPr>
          <p:cNvSpPr/>
          <p:nvPr/>
        </p:nvSpPr>
        <p:spPr>
          <a:xfrm>
            <a:off x="856469" y="1047750"/>
            <a:ext cx="7239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For an image 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J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, define: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9C9039E-12AF-4C63-BFE3-C88029A138AF}"/>
              </a:ext>
            </a:extLst>
          </p:cNvPr>
          <p:cNvSpPr/>
          <p:nvPr/>
        </p:nvSpPr>
        <p:spPr>
          <a:xfrm>
            <a:off x="3604258" y="2276262"/>
            <a:ext cx="762000" cy="45719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000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4B9E499-AD84-4108-B82B-6CBF9490C2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659" y="2803373"/>
            <a:ext cx="2158080" cy="148463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54028D1-1EF4-4DC0-B839-AB659030D1E8}"/>
              </a:ext>
            </a:extLst>
          </p:cNvPr>
          <p:cNvSpPr txBox="1"/>
          <p:nvPr/>
        </p:nvSpPr>
        <p:spPr>
          <a:xfrm>
            <a:off x="909105" y="4352026"/>
            <a:ext cx="1531188" cy="369332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Input Image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525E1F4-8765-4FFA-8C8D-CC9BE26C7F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8160" y="2801633"/>
            <a:ext cx="2158080" cy="1486377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43B423BE-CAFF-4D88-A811-64EDE781620E}"/>
              </a:ext>
            </a:extLst>
          </p:cNvPr>
          <p:cNvSpPr/>
          <p:nvPr/>
        </p:nvSpPr>
        <p:spPr>
          <a:xfrm>
            <a:off x="3546521" y="4380384"/>
            <a:ext cx="14413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min (r, g, b)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B47DE72-06F9-4CD3-8F0A-0FB5C76085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10503" y="2801633"/>
            <a:ext cx="2155553" cy="1484637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CC458DEC-BA0E-491D-842F-68BC84C554A3}"/>
              </a:ext>
            </a:extLst>
          </p:cNvPr>
          <p:cNvSpPr/>
          <p:nvPr/>
        </p:nvSpPr>
        <p:spPr>
          <a:xfrm>
            <a:off x="5951351" y="4352026"/>
            <a:ext cx="16738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Dark Channel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7865B27-351B-4F2F-84A4-4FB22DAE7C89}"/>
              </a:ext>
            </a:extLst>
          </p:cNvPr>
          <p:cNvSpPr/>
          <p:nvPr/>
        </p:nvSpPr>
        <p:spPr>
          <a:xfrm>
            <a:off x="4267199" y="3760937"/>
            <a:ext cx="152401" cy="152400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35E52AA-1A2F-4386-9D27-0132C5F841E4}"/>
              </a:ext>
            </a:extLst>
          </p:cNvPr>
          <p:cNvSpPr/>
          <p:nvPr/>
        </p:nvSpPr>
        <p:spPr>
          <a:xfrm>
            <a:off x="4343399" y="3840312"/>
            <a:ext cx="45719" cy="45719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8B2E693-B49C-49F1-8AE3-61D93E016B3A}"/>
              </a:ext>
            </a:extLst>
          </p:cNvPr>
          <p:cNvSpPr/>
          <p:nvPr/>
        </p:nvSpPr>
        <p:spPr>
          <a:xfrm>
            <a:off x="7086600" y="3837137"/>
            <a:ext cx="45719" cy="45719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C979FC8-AA6C-4C3C-8C27-0A484664EFA4}"/>
              </a:ext>
            </a:extLst>
          </p:cNvPr>
          <p:cNvCxnSpPr>
            <a:cxnSpLocks/>
          </p:cNvCxnSpPr>
          <p:nvPr/>
        </p:nvCxnSpPr>
        <p:spPr>
          <a:xfrm flipH="1" flipV="1">
            <a:off x="3985258" y="2432502"/>
            <a:ext cx="399303" cy="13805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8FBEB7E-93BB-4009-80C5-7C5B4F3E6F66}"/>
              </a:ext>
            </a:extLst>
          </p:cNvPr>
          <p:cNvCxnSpPr>
            <a:cxnSpLocks/>
          </p:cNvCxnSpPr>
          <p:nvPr/>
        </p:nvCxnSpPr>
        <p:spPr>
          <a:xfrm flipV="1">
            <a:off x="4013978" y="1149588"/>
            <a:ext cx="750576" cy="4315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F52A2ABC-F53F-495B-B4D1-88E09E004EE1}"/>
                  </a:ext>
                </a:extLst>
              </p:cNvPr>
              <p:cNvSpPr/>
              <p:nvPr/>
            </p:nvSpPr>
            <p:spPr>
              <a:xfrm>
                <a:off x="1543831" y="1352550"/>
                <a:ext cx="5241243" cy="91422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zh-CN" altLang="en-US" sz="32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zh-CN" altLang="en-US" sz="3200">
                              <a:latin typeface="Cambria Math" panose="02040503050406030204" pitchFamily="18" charset="0"/>
                            </a:rPr>
                            <m:t>J</m:t>
                          </m:r>
                        </m:e>
                        <m:sup>
                          <m:r>
                            <m:rPr>
                              <m:sty m:val="p"/>
                            </m:rPr>
                            <a:rPr lang="zh-CN" altLang="en-US" sz="3200" i="0">
                              <a:latin typeface="Cambria Math" panose="02040503050406030204" pitchFamily="18" charset="0"/>
                            </a:rPr>
                            <m:t>dark</m:t>
                          </m:r>
                        </m:sup>
                      </m:sSup>
                      <m:d>
                        <m:dPr>
                          <m:ctrlPr>
                            <a:rPr lang="zh-CN" altLang="en-US" sz="3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zh-CN" altLang="en-US" sz="3200" i="0"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</m:d>
                      <m:r>
                        <a:rPr lang="zh-CN" altLang="en-US" sz="3200" i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zh-CN" altLang="en-US" sz="32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zh-CN" altLang="en-US" sz="3200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zh-CN" altLang="en-US" sz="3200" i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altLang="zh-CN" sz="32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lim>
                          </m:limLow>
                        </m:fName>
                        <m:e>
                          <m:d>
                            <m:dPr>
                              <m:ctrlPr>
                                <a:rPr lang="zh-CN" altLang="en-US" sz="3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unc>
                                <m:funcPr>
                                  <m:ctrlPr>
                                    <a:rPr lang="zh-CN" altLang="en-US" sz="3200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limLow>
                                    <m:limLowPr>
                                      <m:ctrlPr>
                                        <a:rPr lang="zh-CN" altLang="en-US" sz="3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limLow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zh-CN" altLang="en-US" sz="3200" i="0">
                                          <a:latin typeface="Cambria Math" panose="02040503050406030204" pitchFamily="18" charset="0"/>
                                        </a:rPr>
                                        <m:t>min</m:t>
                                      </m:r>
                                    </m:e>
                                    <m:lim>
                                      <m:r>
                                        <m:rPr>
                                          <m:sty m:val="p"/>
                                        </m:rPr>
                                        <a:rPr lang="en-US" altLang="zh-CN" sz="3200" b="0" i="0" smtClean="0">
                                          <a:latin typeface="Cambria Math" panose="02040503050406030204" pitchFamily="18" charset="0"/>
                                        </a:rPr>
                                        <m:t>c</m:t>
                                      </m:r>
                                    </m:lim>
                                  </m:limLow>
                                </m:fName>
                                <m:e>
                                  <m:d>
                                    <m:dPr>
                                      <m:ctrlPr>
                                        <a:rPr lang="zh-CN" altLang="en-US" sz="3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p>
                                        <m:sSupPr>
                                          <m:ctrlPr>
                                            <a:rPr lang="zh-CN" altLang="en-US" sz="32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zh-CN" altLang="en-US" sz="3200" i="0">
                                              <a:latin typeface="Cambria Math" panose="02040503050406030204" pitchFamily="18" charset="0"/>
                                            </a:rPr>
                                            <m:t>J</m:t>
                                          </m:r>
                                        </m:e>
                                        <m:sup>
                                          <m:r>
                                            <m:rPr>
                                              <m:sty m:val="p"/>
                                            </m:rPr>
                                            <a:rPr lang="zh-CN" altLang="en-US" sz="3200" i="0">
                                              <a:latin typeface="Cambria Math" panose="02040503050406030204" pitchFamily="18" charset="0"/>
                                            </a:rPr>
                                            <m:t>c</m:t>
                                          </m:r>
                                        </m:sup>
                                      </m:sSup>
                                      <m:d>
                                        <m:dPr>
                                          <m:ctrlPr>
                                            <a:rPr lang="zh-CN" altLang="en-US" sz="32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zh-CN" altLang="en-US" sz="3200" i="0">
                                              <a:latin typeface="Cambria Math" panose="02040503050406030204" pitchFamily="18" charset="0"/>
                                            </a:rPr>
                                            <m:t>y</m:t>
                                          </m:r>
                                        </m:e>
                                      </m:d>
                                    </m:e>
                                  </m:d>
                                </m:e>
                              </m:func>
                            </m:e>
                          </m:d>
                        </m:e>
                      </m:func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F52A2ABC-F53F-495B-B4D1-88E09E004EE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43831" y="1352550"/>
                <a:ext cx="5241243" cy="91422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4" name="Group 43">
            <a:extLst>
              <a:ext uri="{FF2B5EF4-FFF2-40B4-BE49-F238E27FC236}">
                <a16:creationId xmlns:a16="http://schemas.microsoft.com/office/drawing/2014/main" id="{0B9752B3-28B0-4CCA-B805-356A6E61FCD6}"/>
              </a:ext>
            </a:extLst>
          </p:cNvPr>
          <p:cNvGrpSpPr/>
          <p:nvPr/>
        </p:nvGrpSpPr>
        <p:grpSpPr>
          <a:xfrm>
            <a:off x="4149753" y="219616"/>
            <a:ext cx="1185986" cy="909320"/>
            <a:chOff x="4013978" y="216104"/>
            <a:chExt cx="1185986" cy="909320"/>
          </a:xfrm>
        </p:grpSpPr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E06C6F8D-4183-4DE1-8642-39277B15B8E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013978" y="216104"/>
              <a:ext cx="909320" cy="909320"/>
            </a:xfrm>
            <a:prstGeom prst="rect">
              <a:avLst/>
            </a:prstGeom>
          </p:spPr>
        </p:pic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828D3718-2681-4B71-9FB2-56422328EE73}"/>
                </a:ext>
              </a:extLst>
            </p:cNvPr>
            <p:cNvSpPr/>
            <p:nvPr/>
          </p:nvSpPr>
          <p:spPr>
            <a:xfrm>
              <a:off x="4754881" y="1079538"/>
              <a:ext cx="45719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08189D15-8E57-4AA0-B9F8-4460A99C928C}"/>
                </a:ext>
              </a:extLst>
            </p:cNvPr>
            <p:cNvSpPr/>
            <p:nvPr/>
          </p:nvSpPr>
          <p:spPr>
            <a:xfrm>
              <a:off x="4363517" y="782839"/>
              <a:ext cx="836447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Darkest</a:t>
              </a:r>
              <a:endParaRPr lang="zh-CN" altLang="en-US" sz="1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8A788999-214E-40D0-A81A-547BD2CBCAF0}"/>
              </a:ext>
            </a:extLst>
          </p:cNvPr>
          <p:cNvSpPr/>
          <p:nvPr/>
        </p:nvSpPr>
        <p:spPr>
          <a:xfrm>
            <a:off x="3800987" y="1104414"/>
            <a:ext cx="133530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15 x 15 patch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426A7E7B-1F00-45B9-BCC1-1B9F2F938BFB}"/>
              </a:ext>
            </a:extLst>
          </p:cNvPr>
          <p:cNvCxnSpPr>
            <a:cxnSpLocks/>
          </p:cNvCxnSpPr>
          <p:nvPr/>
        </p:nvCxnSpPr>
        <p:spPr>
          <a:xfrm>
            <a:off x="4876800" y="1149588"/>
            <a:ext cx="2231460" cy="26113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7EE53ACE-C984-4EA6-9C06-23A43BC9034D}"/>
              </a:ext>
            </a:extLst>
          </p:cNvPr>
          <p:cNvCxnSpPr>
            <a:cxnSpLocks/>
          </p:cNvCxnSpPr>
          <p:nvPr/>
        </p:nvCxnSpPr>
        <p:spPr>
          <a:xfrm flipV="1">
            <a:off x="2810108" y="3652351"/>
            <a:ext cx="307894" cy="1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03230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1"/>
          <p:cNvSpPr txBox="1"/>
          <p:nvPr/>
        </p:nvSpPr>
        <p:spPr>
          <a:xfrm>
            <a:off x="430624" y="364714"/>
            <a:ext cx="4942250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Observation: Hazy Image</a:t>
            </a:r>
            <a:endParaRPr lang="en-US" sz="3200" b="1" dirty="0">
              <a:latin typeface="微软雅黑" panose="020B0503020204020204" pitchFamily="34" charset="-122"/>
              <a:ea typeface="微软雅黑" panose="020B0503020204020204" pitchFamily="34" charset="-122"/>
              <a:cs typeface="Arial"/>
            </a:endParaRPr>
          </a:p>
        </p:txBody>
      </p:sp>
      <p:pic>
        <p:nvPicPr>
          <p:cNvPr id="4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BD6BA8B3-EB7E-4106-8FEC-7A883A71A13E}"/>
              </a:ext>
            </a:extLst>
          </p:cNvPr>
          <p:cNvGrpSpPr/>
          <p:nvPr/>
        </p:nvGrpSpPr>
        <p:grpSpPr>
          <a:xfrm>
            <a:off x="2101367" y="1200150"/>
            <a:ext cx="4941266" cy="2932200"/>
            <a:chOff x="1866934" y="1200150"/>
            <a:chExt cx="4941266" cy="29322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5AA7B83F-A4A3-418A-B6C4-AEA53E92F06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66934" y="1200150"/>
              <a:ext cx="2160000" cy="2932200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BAB6492F-4DDA-4499-8CFA-7DD8F8E57C4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648200" y="1200150"/>
              <a:ext cx="2160000" cy="29322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482905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1"/>
          <p:cNvSpPr txBox="1"/>
          <p:nvPr/>
        </p:nvSpPr>
        <p:spPr>
          <a:xfrm>
            <a:off x="430624" y="364714"/>
            <a:ext cx="5912644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Observation: Haze Free Image</a:t>
            </a:r>
            <a:endParaRPr lang="en-US" sz="3200" b="1" dirty="0">
              <a:latin typeface="微软雅黑" panose="020B0503020204020204" pitchFamily="34" charset="-122"/>
              <a:ea typeface="微软雅黑" panose="020B0503020204020204" pitchFamily="34" charset="-122"/>
              <a:cs typeface="Arial"/>
            </a:endParaRPr>
          </a:p>
        </p:txBody>
      </p:sp>
      <p:pic>
        <p:nvPicPr>
          <p:cNvPr id="4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4FBA39B6-87D0-4EC4-AC01-9DC85683FED5}"/>
              </a:ext>
            </a:extLst>
          </p:cNvPr>
          <p:cNvGrpSpPr/>
          <p:nvPr/>
        </p:nvGrpSpPr>
        <p:grpSpPr>
          <a:xfrm>
            <a:off x="1580045" y="876207"/>
            <a:ext cx="5983909" cy="3870610"/>
            <a:chOff x="1671874" y="880689"/>
            <a:chExt cx="5983909" cy="3870610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20DE71AA-80BE-461C-A4E6-25CD20A025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671874" y="880689"/>
              <a:ext cx="2668082" cy="1867657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54901BA6-F5EE-4C96-AD6E-87C4B497222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971581" y="880689"/>
              <a:ext cx="2672976" cy="1867656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1F817D99-09EC-4DCD-8B72-E9711A0ADCE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671874" y="2883567"/>
              <a:ext cx="2668082" cy="1867657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6908772-BD57-48D9-AFC0-2F4B47265A8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971581" y="2875799"/>
              <a:ext cx="2684202" cy="18755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521461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sp>
        <p:nvSpPr>
          <p:cNvPr id="12" name="text 1"/>
          <p:cNvSpPr txBox="1"/>
          <p:nvPr/>
        </p:nvSpPr>
        <p:spPr>
          <a:xfrm>
            <a:off x="430225" y="366863"/>
            <a:ext cx="1530227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3200" b="1" spc="10" dirty="0">
                <a:solidFill>
                  <a:srgbClr val="3C404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</a:rPr>
              <a:t>Outline</a:t>
            </a:r>
            <a:endParaRPr sz="3200" b="1" dirty="0">
              <a:latin typeface="微软雅黑" panose="020B0503020204020204" pitchFamily="34" charset="-122"/>
              <a:ea typeface="微软雅黑" panose="020B0503020204020204" pitchFamily="34" charset="-122"/>
              <a:cs typeface="Arial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800" y="3562350"/>
            <a:ext cx="1733550" cy="1733550"/>
          </a:xfrm>
          <a:prstGeom prst="rect">
            <a:avLst/>
          </a:prstGeom>
        </p:spPr>
      </p:pic>
      <p:pic>
        <p:nvPicPr>
          <p:cNvPr id="21" name="Image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6652" y="2302851"/>
            <a:ext cx="271499" cy="271500"/>
          </a:xfrm>
          <a:prstGeom prst="rect">
            <a:avLst/>
          </a:prstGeom>
        </p:spPr>
      </p:pic>
      <p:pic>
        <p:nvPicPr>
          <p:cNvPr id="29" name="Image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2787" y="2302776"/>
            <a:ext cx="271500" cy="271500"/>
          </a:xfrm>
          <a:prstGeom prst="rect">
            <a:avLst/>
          </a:prstGeom>
        </p:spPr>
      </p:pic>
      <p:pic>
        <p:nvPicPr>
          <p:cNvPr id="31" name="Image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3295" y="2302851"/>
            <a:ext cx="271500" cy="27150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E9B38EFD-3F0C-4FD3-9009-A9AC8E731895}"/>
              </a:ext>
            </a:extLst>
          </p:cNvPr>
          <p:cNvGrpSpPr/>
          <p:nvPr/>
        </p:nvGrpSpPr>
        <p:grpSpPr>
          <a:xfrm>
            <a:off x="1390642" y="1200150"/>
            <a:ext cx="566497" cy="2768568"/>
            <a:chOff x="1390642" y="1200150"/>
            <a:chExt cx="566497" cy="2768568"/>
          </a:xfrm>
        </p:grpSpPr>
        <p:pic>
          <p:nvPicPr>
            <p:cNvPr id="16" name="Image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90642" y="2302851"/>
              <a:ext cx="271500" cy="271500"/>
            </a:xfrm>
            <a:prstGeom prst="rect">
              <a:avLst/>
            </a:prstGeom>
          </p:spPr>
        </p:pic>
        <p:pic>
          <p:nvPicPr>
            <p:cNvPr id="17" name="Image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47539" y="1200150"/>
              <a:ext cx="309600" cy="309600"/>
            </a:xfrm>
            <a:prstGeom prst="rect">
              <a:avLst/>
            </a:prstGeom>
          </p:spPr>
        </p:pic>
        <p:pic>
          <p:nvPicPr>
            <p:cNvPr id="26" name="Image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44623" y="2019806"/>
              <a:ext cx="309599" cy="309600"/>
            </a:xfrm>
            <a:prstGeom prst="rect">
              <a:avLst/>
            </a:prstGeom>
          </p:spPr>
        </p:pic>
        <p:pic>
          <p:nvPicPr>
            <p:cNvPr id="30" name="Image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44623" y="2839462"/>
              <a:ext cx="309600" cy="309600"/>
            </a:xfrm>
            <a:prstGeom prst="rect">
              <a:avLst/>
            </a:prstGeom>
          </p:spPr>
        </p:pic>
        <p:pic>
          <p:nvPicPr>
            <p:cNvPr id="32" name="Image"/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44622" y="3659118"/>
              <a:ext cx="309600" cy="309600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C6B91440-3796-4D1D-A7C6-2D48D696E202}"/>
              </a:ext>
            </a:extLst>
          </p:cNvPr>
          <p:cNvSpPr txBox="1"/>
          <p:nvPr/>
        </p:nvSpPr>
        <p:spPr>
          <a:xfrm>
            <a:off x="2286000" y="1170284"/>
            <a:ext cx="1556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Introduction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AAC86FE-61CD-47BE-8B1A-E8A6EFB070CA}"/>
              </a:ext>
            </a:extLst>
          </p:cNvPr>
          <p:cNvSpPr txBox="1"/>
          <p:nvPr/>
        </p:nvSpPr>
        <p:spPr>
          <a:xfrm>
            <a:off x="2285999" y="1989940"/>
            <a:ext cx="16000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Preliminaries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75134B9-A87A-456B-97AA-2D8C9497B2B3}"/>
              </a:ext>
            </a:extLst>
          </p:cNvPr>
          <p:cNvSpPr txBox="1"/>
          <p:nvPr/>
        </p:nvSpPr>
        <p:spPr>
          <a:xfrm>
            <a:off x="2285998" y="2809596"/>
            <a:ext cx="3903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Dark Channel Prior Haze Removal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9ED03BF-B8CE-4A8D-A8F6-070951152898}"/>
              </a:ext>
            </a:extLst>
          </p:cNvPr>
          <p:cNvSpPr txBox="1"/>
          <p:nvPr/>
        </p:nvSpPr>
        <p:spPr>
          <a:xfrm>
            <a:off x="2285998" y="3629252"/>
            <a:ext cx="31277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Discussions &amp; Conclusions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EB78EAA2-B5B2-4128-AE58-65A1E99A1269}"/>
              </a:ext>
            </a:extLst>
          </p:cNvPr>
          <p:cNvGrpSpPr/>
          <p:nvPr/>
        </p:nvGrpSpPr>
        <p:grpSpPr>
          <a:xfrm>
            <a:off x="1578313" y="876208"/>
            <a:ext cx="5971254" cy="3870534"/>
            <a:chOff x="808372" y="819150"/>
            <a:chExt cx="5971254" cy="3870534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8C46BCE-3C85-4A93-B2A4-2A2E36E627D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08372" y="819150"/>
              <a:ext cx="2664827" cy="1867657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3F445B8B-B91E-4430-8E0E-4310BA0E884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15093" y="2822027"/>
              <a:ext cx="2664828" cy="1867657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FA0967D3-432B-4896-A9EC-8FDEB50ADF6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114800" y="819150"/>
              <a:ext cx="2664826" cy="1867656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59622AE4-A583-43A0-B917-93C3C4F70B3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111848" y="2822027"/>
              <a:ext cx="2664826" cy="1867656"/>
            </a:xfrm>
            <a:prstGeom prst="rect">
              <a:avLst/>
            </a:prstGeom>
          </p:spPr>
        </p:pic>
      </p:grpSp>
      <p:sp>
        <p:nvSpPr>
          <p:cNvPr id="11" name="text 1"/>
          <p:cNvSpPr txBox="1"/>
          <p:nvPr/>
        </p:nvSpPr>
        <p:spPr>
          <a:xfrm>
            <a:off x="430624" y="364714"/>
            <a:ext cx="5912644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Observation: Haze Free Image</a:t>
            </a:r>
            <a:endParaRPr lang="en-US" altLang="zh-CN" sz="3200" b="1" dirty="0">
              <a:latin typeface="微软雅黑" panose="020B0503020204020204" pitchFamily="34" charset="-122"/>
              <a:ea typeface="微软雅黑" panose="020B0503020204020204" pitchFamily="34" charset="-122"/>
              <a:cs typeface="Arial"/>
            </a:endParaRPr>
          </a:p>
        </p:txBody>
      </p:sp>
      <p:pic>
        <p:nvPicPr>
          <p:cNvPr id="4" name="Image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2959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87066AB7-9F25-4AC9-ADBF-50EF667DEBD8}"/>
              </a:ext>
            </a:extLst>
          </p:cNvPr>
          <p:cNvGrpSpPr/>
          <p:nvPr/>
        </p:nvGrpSpPr>
        <p:grpSpPr>
          <a:xfrm>
            <a:off x="764667" y="1572640"/>
            <a:ext cx="7614666" cy="1998219"/>
            <a:chOff x="430624" y="1273466"/>
            <a:chExt cx="9894813" cy="2596569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22CEE03E-1467-46E2-AA35-345DC2833BF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0624" y="1273466"/>
              <a:ext cx="3267744" cy="2596568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298CC574-881A-43E9-9FFA-AC21F1915C9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86200" y="1273467"/>
              <a:ext cx="3176581" cy="2596568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8460CE5-AE06-49C8-8177-DC4BB7B2F7A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11406"/>
            <a:stretch/>
          </p:blipFill>
          <p:spPr>
            <a:xfrm>
              <a:off x="7250613" y="1428751"/>
              <a:ext cx="3074824" cy="2322026"/>
            </a:xfrm>
            <a:prstGeom prst="rect">
              <a:avLst/>
            </a:prstGeom>
          </p:spPr>
        </p:pic>
      </p:grpSp>
      <p:sp>
        <p:nvSpPr>
          <p:cNvPr id="11" name="text 1"/>
          <p:cNvSpPr txBox="1"/>
          <p:nvPr/>
        </p:nvSpPr>
        <p:spPr>
          <a:xfrm>
            <a:off x="430624" y="364714"/>
            <a:ext cx="4339714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Observation: Statistics</a:t>
            </a:r>
            <a:endParaRPr lang="en-US" altLang="zh-CN" sz="3200" b="1" dirty="0">
              <a:latin typeface="微软雅黑" panose="020B0503020204020204" pitchFamily="34" charset="-122"/>
              <a:ea typeface="微软雅黑" panose="020B0503020204020204" pitchFamily="34" charset="-122"/>
              <a:cs typeface="Arial"/>
            </a:endParaRPr>
          </a:p>
        </p:txBody>
      </p:sp>
      <p:pic>
        <p:nvPicPr>
          <p:cNvPr id="4" name="Image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2619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1"/>
          <p:cNvSpPr txBox="1"/>
          <p:nvPr/>
        </p:nvSpPr>
        <p:spPr>
          <a:xfrm>
            <a:off x="430624" y="364714"/>
            <a:ext cx="2406300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Observation</a:t>
            </a:r>
            <a:endParaRPr lang="en-US" sz="3200" b="1" dirty="0">
              <a:latin typeface="微软雅黑" panose="020B0503020204020204" pitchFamily="34" charset="-122"/>
              <a:ea typeface="微软雅黑" panose="020B0503020204020204" pitchFamily="34" charset="-122"/>
              <a:cs typeface="Arial"/>
            </a:endParaRPr>
          </a:p>
        </p:txBody>
      </p:sp>
      <p:pic>
        <p:nvPicPr>
          <p:cNvPr id="4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1E7821A-427D-48DB-96C8-91AD05499C29}"/>
              </a:ext>
            </a:extLst>
          </p:cNvPr>
          <p:cNvSpPr/>
          <p:nvPr/>
        </p:nvSpPr>
        <p:spPr>
          <a:xfrm>
            <a:off x="856469" y="1581325"/>
            <a:ext cx="7239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In most cases, for an outdoor haze free image 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J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76405901-D474-4362-A2D2-C12A5DEEBD82}"/>
                  </a:ext>
                </a:extLst>
              </p:cNvPr>
              <p:cNvSpPr/>
              <p:nvPr/>
            </p:nvSpPr>
            <p:spPr>
              <a:xfrm>
                <a:off x="1410322" y="2343325"/>
                <a:ext cx="6131294" cy="91422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zh-CN" altLang="en-US" sz="32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zh-CN" altLang="en-US" sz="3200">
                              <a:latin typeface="Cambria Math" panose="02040503050406030204" pitchFamily="18" charset="0"/>
                            </a:rPr>
                            <m:t>J</m:t>
                          </m:r>
                        </m:e>
                        <m:sup>
                          <m:r>
                            <m:rPr>
                              <m:sty m:val="p"/>
                            </m:rPr>
                            <a:rPr lang="zh-CN" altLang="en-US" sz="3200" i="0">
                              <a:latin typeface="Cambria Math" panose="02040503050406030204" pitchFamily="18" charset="0"/>
                            </a:rPr>
                            <m:t>dark</m:t>
                          </m:r>
                        </m:sup>
                      </m:sSup>
                      <m:d>
                        <m:dPr>
                          <m:ctrlPr>
                            <a:rPr lang="zh-CN" altLang="en-US" sz="3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zh-CN" altLang="en-US" sz="3200" i="0"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</m:d>
                      <m:r>
                        <a:rPr lang="zh-CN" altLang="en-US" sz="3200" i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zh-CN" altLang="en-US" sz="32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zh-CN" altLang="en-US" sz="3200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zh-CN" altLang="en-US" sz="3200" i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altLang="zh-CN" sz="32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lim>
                          </m:limLow>
                        </m:fName>
                        <m:e>
                          <m:d>
                            <m:dPr>
                              <m:ctrlPr>
                                <a:rPr lang="zh-CN" altLang="en-US" sz="3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unc>
                                <m:funcPr>
                                  <m:ctrlPr>
                                    <a:rPr lang="zh-CN" altLang="en-US" sz="3200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limLow>
                                    <m:limLowPr>
                                      <m:ctrlPr>
                                        <a:rPr lang="zh-CN" altLang="en-US" sz="3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limLow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zh-CN" altLang="en-US" sz="3200" i="0">
                                          <a:latin typeface="Cambria Math" panose="02040503050406030204" pitchFamily="18" charset="0"/>
                                        </a:rPr>
                                        <m:t>min</m:t>
                                      </m:r>
                                    </m:e>
                                    <m:lim>
                                      <m:r>
                                        <m:rPr>
                                          <m:sty m:val="p"/>
                                        </m:rPr>
                                        <a:rPr lang="en-US" altLang="zh-CN" sz="3200" b="0" i="0" smtClean="0">
                                          <a:latin typeface="Cambria Math" panose="02040503050406030204" pitchFamily="18" charset="0"/>
                                        </a:rPr>
                                        <m:t>c</m:t>
                                      </m:r>
                                    </m:lim>
                                  </m:limLow>
                                </m:fName>
                                <m:e>
                                  <m:d>
                                    <m:dPr>
                                      <m:ctrlPr>
                                        <a:rPr lang="zh-CN" altLang="en-US" sz="3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p>
                                        <m:sSupPr>
                                          <m:ctrlPr>
                                            <a:rPr lang="zh-CN" altLang="en-US" sz="32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zh-CN" altLang="en-US" sz="3200" i="0">
                                              <a:latin typeface="Cambria Math" panose="02040503050406030204" pitchFamily="18" charset="0"/>
                                            </a:rPr>
                                            <m:t>J</m:t>
                                          </m:r>
                                        </m:e>
                                        <m:sup>
                                          <m:r>
                                            <m:rPr>
                                              <m:sty m:val="p"/>
                                            </m:rPr>
                                            <a:rPr lang="zh-CN" altLang="en-US" sz="3200" i="0">
                                              <a:latin typeface="Cambria Math" panose="02040503050406030204" pitchFamily="18" charset="0"/>
                                            </a:rPr>
                                            <m:t>c</m:t>
                                          </m:r>
                                        </m:sup>
                                      </m:sSup>
                                      <m:d>
                                        <m:dPr>
                                          <m:ctrlPr>
                                            <a:rPr lang="zh-CN" altLang="en-US" sz="32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zh-CN" altLang="en-US" sz="3200" i="0">
                                              <a:latin typeface="Cambria Math" panose="02040503050406030204" pitchFamily="18" charset="0"/>
                                            </a:rPr>
                                            <m:t>y</m:t>
                                          </m:r>
                                        </m:e>
                                      </m:d>
                                    </m:e>
                                  </m:d>
                                </m:e>
                              </m:func>
                            </m:e>
                          </m:d>
                        </m:e>
                      </m:func>
                      <m:r>
                        <a:rPr lang="zh-CN" altLang="zh-CN" sz="3200">
                          <a:latin typeface="Cambria Math" panose="02040503050406030204" pitchFamily="18" charset="0"/>
                        </a:rPr>
                        <m:t>→</m:t>
                      </m:r>
                      <m:r>
                        <a:rPr lang="en-US" altLang="zh-CN" sz="3200" i="1"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zh-CN" altLang="en-US" sz="3200" dirty="0"/>
              </a:p>
            </p:txBody>
          </p:sp>
        </mc:Choice>
        <mc:Fallback xmlns="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76405901-D474-4362-A2D2-C12A5DEEBD8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10322" y="2343325"/>
                <a:ext cx="6131294" cy="91422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219714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1"/>
          <p:cNvSpPr txBox="1"/>
          <p:nvPr/>
        </p:nvSpPr>
        <p:spPr>
          <a:xfrm>
            <a:off x="430624" y="364714"/>
            <a:ext cx="3997056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What makes it dark?</a:t>
            </a:r>
            <a:endParaRPr lang="en-US" sz="3200" b="1" dirty="0">
              <a:latin typeface="微软雅黑" panose="020B0503020204020204" pitchFamily="34" charset="-122"/>
              <a:ea typeface="微软雅黑" panose="020B0503020204020204" pitchFamily="34" charset="-122"/>
              <a:cs typeface="Arial"/>
            </a:endParaRPr>
          </a:p>
        </p:txBody>
      </p:sp>
      <p:pic>
        <p:nvPicPr>
          <p:cNvPr id="4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1E7821A-427D-48DB-96C8-91AD05499C29}"/>
              </a:ext>
            </a:extLst>
          </p:cNvPr>
          <p:cNvSpPr/>
          <p:nvPr/>
        </p:nvSpPr>
        <p:spPr>
          <a:xfrm>
            <a:off x="856469" y="1581325"/>
            <a:ext cx="72390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Shadow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Colorful object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Black object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64024F7-4695-4081-BA0C-5C4582067BFA}"/>
              </a:ext>
            </a:extLst>
          </p:cNvPr>
          <p:cNvGrpSpPr/>
          <p:nvPr/>
        </p:nvGrpSpPr>
        <p:grpSpPr>
          <a:xfrm>
            <a:off x="3689455" y="1352550"/>
            <a:ext cx="4159145" cy="3071916"/>
            <a:chOff x="3689455" y="1352550"/>
            <a:chExt cx="4159145" cy="307191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29262B4-F74D-4062-85D0-DC747A1AB4A0}"/>
                </a:ext>
              </a:extLst>
            </p:cNvPr>
            <p:cNvGrpSpPr/>
            <p:nvPr/>
          </p:nvGrpSpPr>
          <p:grpSpPr>
            <a:xfrm>
              <a:off x="3689455" y="1352550"/>
              <a:ext cx="4129947" cy="861090"/>
              <a:chOff x="4098233" y="1558259"/>
              <a:chExt cx="4129947" cy="861090"/>
            </a:xfrm>
          </p:grpSpPr>
          <p:pic>
            <p:nvPicPr>
              <p:cNvPr id="2" name="Picture 1">
                <a:extLst>
                  <a:ext uri="{FF2B5EF4-FFF2-40B4-BE49-F238E27FC236}">
                    <a16:creationId xmlns:a16="http://schemas.microsoft.com/office/drawing/2014/main" id="{5765107F-A56F-45BB-B0C0-C82261FB708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98233" y="1581324"/>
                <a:ext cx="861090" cy="838025"/>
              </a:xfrm>
              <a:prstGeom prst="rect">
                <a:avLst/>
              </a:prstGeom>
            </p:spPr>
          </p:pic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8DE05EF7-6CB5-48DA-8DF4-00C21909BF3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727302" y="1558259"/>
                <a:ext cx="861090" cy="861090"/>
              </a:xfrm>
              <a:prstGeom prst="rect">
                <a:avLst/>
              </a:prstGeom>
            </p:spPr>
          </p:pic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DFF518A6-1303-4FFD-9CBD-80A3FFEE9BD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356371" y="1558259"/>
                <a:ext cx="871809" cy="861090"/>
              </a:xfrm>
              <a:prstGeom prst="rect">
                <a:avLst/>
              </a:prstGeom>
            </p:spPr>
          </p:pic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E762A5ED-DEB9-477A-897D-32598DB9A1AB}"/>
                </a:ext>
              </a:extLst>
            </p:cNvPr>
            <p:cNvGrpSpPr/>
            <p:nvPr/>
          </p:nvGrpSpPr>
          <p:grpSpPr>
            <a:xfrm>
              <a:off x="3689455" y="2419350"/>
              <a:ext cx="4159145" cy="888170"/>
              <a:chOff x="3801280" y="1352550"/>
              <a:chExt cx="4159145" cy="888170"/>
            </a:xfrm>
          </p:grpSpPr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E5A405BF-8C9D-463B-998C-3EDCDC79326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801280" y="1379630"/>
                <a:ext cx="872371" cy="861090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5E0FBAAD-FA37-45EA-A9E3-B9D99283FBA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39069" y="1352550"/>
                <a:ext cx="894848" cy="888170"/>
              </a:xfrm>
              <a:prstGeom prst="rect">
                <a:avLst/>
              </a:prstGeom>
            </p:spPr>
          </p:pic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DBDFB26A-AB2C-4393-AFEC-ADED6CDF136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065577" y="1352550"/>
                <a:ext cx="894848" cy="888170"/>
              </a:xfrm>
              <a:prstGeom prst="rect">
                <a:avLst/>
              </a:prstGeom>
            </p:spPr>
          </p:pic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20B977AC-8770-4867-AFF4-D19AF0B28018}"/>
                </a:ext>
              </a:extLst>
            </p:cNvPr>
            <p:cNvGrpSpPr/>
            <p:nvPr/>
          </p:nvGrpSpPr>
          <p:grpSpPr>
            <a:xfrm>
              <a:off x="3689455" y="3513230"/>
              <a:ext cx="4159143" cy="911236"/>
              <a:chOff x="3810000" y="2419349"/>
              <a:chExt cx="4159143" cy="91123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FF87FEC1-24E9-47E6-930E-F6B23451309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810000" y="2442415"/>
                <a:ext cx="899226" cy="888170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8B4947A9-ECEB-45C1-A8E0-7408666E3CB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5439068" y="2419349"/>
                <a:ext cx="911236" cy="911236"/>
              </a:xfrm>
              <a:prstGeom prst="rect">
                <a:avLst/>
              </a:prstGeom>
            </p:spPr>
          </p:pic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B72D5B1F-2545-4C3A-A61A-27D9ADFD039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074296" y="2421466"/>
                <a:ext cx="894847" cy="886857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5754826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1"/>
          <p:cNvSpPr txBox="1"/>
          <p:nvPr/>
        </p:nvSpPr>
        <p:spPr>
          <a:xfrm>
            <a:off x="430624" y="364714"/>
            <a:ext cx="5474256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</a:rPr>
              <a:t>Estimating the Transmission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9EEF757A-C046-45A2-9C4C-70EA27530F57}"/>
                  </a:ext>
                </a:extLst>
              </p:cNvPr>
              <p:cNvSpPr/>
              <p:nvPr/>
            </p:nvSpPr>
            <p:spPr>
              <a:xfrm>
                <a:off x="2379916" y="1276350"/>
                <a:ext cx="4384168" cy="5847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3200" i="1">
                          <a:latin typeface="Cambria Math" panose="02040503050406030204" pitchFamily="18" charset="0"/>
                        </a:rPr>
                        <m:t>𝐼</m:t>
                      </m:r>
                      <m:r>
                        <a:rPr lang="zh-CN" altLang="en-US" sz="3200" i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zh-CN" altLang="en-US" sz="3200" i="1">
                          <a:latin typeface="Cambria Math" panose="02040503050406030204" pitchFamily="18" charset="0"/>
                        </a:rPr>
                        <m:t>𝐽</m:t>
                      </m:r>
                      <m:r>
                        <a:rPr lang="zh-CN" altLang="en-US" sz="3200" i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zh-CN" altLang="en-US" sz="320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zh-CN" altLang="en-US" sz="3200" i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zh-CN" altLang="en-US" sz="3200" i="1" smtClean="0">
                          <a:solidFill>
                            <a:srgbClr val="4285F4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zh-CN" altLang="en-US" sz="3200" i="0">
                          <a:latin typeface="Cambria Math" panose="02040503050406030204" pitchFamily="18" charset="0"/>
                        </a:rPr>
                        <m:t>⋅</m:t>
                      </m:r>
                      <m:d>
                        <m:dPr>
                          <m:ctrlPr>
                            <a:rPr lang="zh-CN" altLang="en-US" sz="3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CN" altLang="en-US" sz="3200" i="0"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zh-CN" altLang="en-US" sz="320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</m:oMath>
                  </m:oMathPara>
                </a14:m>
                <a:endParaRPr lang="zh-CN" altLang="en-US" sz="3200" dirty="0"/>
              </a:p>
            </p:txBody>
          </p:sp>
        </mc:Choice>
        <mc:Fallback xmlns="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9EEF757A-C046-45A2-9C4C-70EA27530F5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79916" y="1276350"/>
                <a:ext cx="4384168" cy="58477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6" name="Group 5">
            <a:extLst>
              <a:ext uri="{FF2B5EF4-FFF2-40B4-BE49-F238E27FC236}">
                <a16:creationId xmlns:a16="http://schemas.microsoft.com/office/drawing/2014/main" id="{2077D5F9-1E3C-4007-B243-865517EAB038}"/>
              </a:ext>
            </a:extLst>
          </p:cNvPr>
          <p:cNvGrpSpPr/>
          <p:nvPr/>
        </p:nvGrpSpPr>
        <p:grpSpPr>
          <a:xfrm>
            <a:off x="541388" y="2598096"/>
            <a:ext cx="1828800" cy="1817131"/>
            <a:chOff x="533401" y="2190751"/>
            <a:chExt cx="1828800" cy="1817131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1B4C2C7-D8DC-48DA-A881-821D9A6777DE}"/>
                </a:ext>
              </a:extLst>
            </p:cNvPr>
            <p:cNvSpPr txBox="1"/>
            <p:nvPr/>
          </p:nvSpPr>
          <p:spPr>
            <a:xfrm>
              <a:off x="704649" y="3638550"/>
              <a:ext cx="1486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Hazy Image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9" name="Picture 8" descr="A tree in the middle of a field&#10;&#10;Description automatically generated">
              <a:extLst>
                <a:ext uri="{FF2B5EF4-FFF2-40B4-BE49-F238E27FC236}">
                  <a16:creationId xmlns:a16="http://schemas.microsoft.com/office/drawing/2014/main" id="{5980A88D-9E92-4CEF-8D3D-AEE8328F53F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3401" y="2190751"/>
              <a:ext cx="1828800" cy="137160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</p:grp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10410ED-B8B4-4B95-B290-37FB958E8B6C}"/>
              </a:ext>
            </a:extLst>
          </p:cNvPr>
          <p:cNvCxnSpPr>
            <a:cxnSpLocks/>
          </p:cNvCxnSpPr>
          <p:nvPr/>
        </p:nvCxnSpPr>
        <p:spPr>
          <a:xfrm flipV="1">
            <a:off x="2085751" y="1858280"/>
            <a:ext cx="611499" cy="558224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4B8E2C7-6371-4D59-91C8-350C800E92D3}"/>
              </a:ext>
            </a:extLst>
          </p:cNvPr>
          <p:cNvGrpSpPr/>
          <p:nvPr/>
        </p:nvGrpSpPr>
        <p:grpSpPr>
          <a:xfrm>
            <a:off x="2769649" y="2601338"/>
            <a:ext cx="2189958" cy="2090888"/>
            <a:chOff x="2677731" y="2598096"/>
            <a:chExt cx="2189958" cy="2090888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8C3A758-7219-4B18-B2D4-8C3D61CBE2B7}"/>
                </a:ext>
              </a:extLst>
            </p:cNvPr>
            <p:cNvSpPr txBox="1"/>
            <p:nvPr/>
          </p:nvSpPr>
          <p:spPr>
            <a:xfrm>
              <a:off x="2677731" y="4042653"/>
              <a:ext cx="218995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Scene radiance</a:t>
              </a:r>
            </a:p>
            <a:p>
              <a:pPr algn="ctr"/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(Haze Free Image)</a:t>
              </a:r>
            </a:p>
          </p:txBody>
        </p:sp>
        <p:pic>
          <p:nvPicPr>
            <p:cNvPr id="15" name="Picture 14" descr="A tree in a forest&#10;&#10;Description automatically generated">
              <a:extLst>
                <a:ext uri="{FF2B5EF4-FFF2-40B4-BE49-F238E27FC236}">
                  <a16:creationId xmlns:a16="http://schemas.microsoft.com/office/drawing/2014/main" id="{4EB0FF32-78E6-4965-90ED-700E33253AA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53446" y="2598096"/>
              <a:ext cx="1838528" cy="1378896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</p:grp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68A59F2-BF27-4F43-9AF3-E6DC0BED44F9}"/>
              </a:ext>
            </a:extLst>
          </p:cNvPr>
          <p:cNvCxnSpPr>
            <a:cxnSpLocks/>
          </p:cNvCxnSpPr>
          <p:nvPr/>
        </p:nvCxnSpPr>
        <p:spPr>
          <a:xfrm flipH="1" flipV="1">
            <a:off x="3505200" y="1861126"/>
            <a:ext cx="228600" cy="558224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66EB951C-E6C0-4E75-B1BD-4D8225B10A0E}"/>
              </a:ext>
            </a:extLst>
          </p:cNvPr>
          <p:cNvSpPr/>
          <p:nvPr/>
        </p:nvSpPr>
        <p:spPr>
          <a:xfrm>
            <a:off x="5904880" y="606325"/>
            <a:ext cx="215469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Atmospheric light</a:t>
            </a:r>
          </a:p>
          <a:p>
            <a:pPr algn="ctr"/>
            <a:r>
              <a:rPr lang="en-US" altLang="zh-CN" dirty="0">
                <a:solidFill>
                  <a:srgbClr val="4285F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(Assume Given)</a:t>
            </a:r>
            <a:endParaRPr lang="zh-CN" altLang="en-US" dirty="0">
              <a:solidFill>
                <a:srgbClr val="4285F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FD97C51-E8F9-4764-AF5A-FFA003E34B52}"/>
              </a:ext>
            </a:extLst>
          </p:cNvPr>
          <p:cNvCxnSpPr>
            <a:cxnSpLocks/>
            <a:stCxn id="19" idx="1"/>
          </p:cNvCxnSpPr>
          <p:nvPr/>
        </p:nvCxnSpPr>
        <p:spPr>
          <a:xfrm flipH="1">
            <a:off x="4918896" y="929491"/>
            <a:ext cx="985984" cy="468890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AEC0695-325B-4616-A5AD-BB2C904D0411}"/>
              </a:ext>
            </a:extLst>
          </p:cNvPr>
          <p:cNvGrpSpPr/>
          <p:nvPr/>
        </p:nvGrpSpPr>
        <p:grpSpPr>
          <a:xfrm>
            <a:off x="5359068" y="2585531"/>
            <a:ext cx="1878744" cy="1838453"/>
            <a:chOff x="5359068" y="2585531"/>
            <a:chExt cx="1878744" cy="1838453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3003F1F8-7FB6-4E15-8FEF-AF348E5D386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59068" y="2585531"/>
              <a:ext cx="1878744" cy="1409058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8138E2F-5C9A-446D-8EE9-D938498B439A}"/>
                </a:ext>
              </a:extLst>
            </p:cNvPr>
            <p:cNvSpPr txBox="1"/>
            <p:nvPr/>
          </p:nvSpPr>
          <p:spPr>
            <a:xfrm>
              <a:off x="5555288" y="4054652"/>
              <a:ext cx="16056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Transmission</a:t>
              </a:r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A2002CA-2F0B-482A-A8F6-FDC8AAA14C2B}"/>
              </a:ext>
            </a:extLst>
          </p:cNvPr>
          <p:cNvCxnSpPr>
            <a:cxnSpLocks/>
          </p:cNvCxnSpPr>
          <p:nvPr/>
        </p:nvCxnSpPr>
        <p:spPr>
          <a:xfrm flipH="1" flipV="1">
            <a:off x="6145749" y="1858280"/>
            <a:ext cx="228600" cy="558224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0" name="Image">
            <a:extLst>
              <a:ext uri="{FF2B5EF4-FFF2-40B4-BE49-F238E27FC236}">
                <a16:creationId xmlns:a16="http://schemas.microsoft.com/office/drawing/2014/main" id="{95F1B59F-B295-4E9C-8000-FE44D8E8EFF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1070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1"/>
          <p:cNvSpPr txBox="1"/>
          <p:nvPr/>
        </p:nvSpPr>
        <p:spPr>
          <a:xfrm>
            <a:off x="430624" y="364714"/>
            <a:ext cx="5474256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</a:rPr>
              <a:t>Estimating the Transmission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9EEF757A-C046-45A2-9C4C-70EA27530F57}"/>
                  </a:ext>
                </a:extLst>
              </p:cNvPr>
              <p:cNvSpPr/>
              <p:nvPr/>
            </p:nvSpPr>
            <p:spPr>
              <a:xfrm>
                <a:off x="2379916" y="1276350"/>
                <a:ext cx="4384168" cy="5847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3200" i="1">
                          <a:latin typeface="Cambria Math" panose="02040503050406030204" pitchFamily="18" charset="0"/>
                        </a:rPr>
                        <m:t>𝐼</m:t>
                      </m:r>
                      <m:r>
                        <a:rPr lang="zh-CN" altLang="en-US" sz="3200" i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zh-CN" altLang="en-US" sz="3200" i="1">
                          <a:latin typeface="Cambria Math" panose="02040503050406030204" pitchFamily="18" charset="0"/>
                        </a:rPr>
                        <m:t>𝐽</m:t>
                      </m:r>
                      <m:r>
                        <a:rPr lang="zh-CN" altLang="en-US" sz="3200" i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zh-CN" altLang="en-US" sz="32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zh-CN" altLang="en-US" sz="3200" i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zh-CN" altLang="en-US" sz="32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zh-CN" altLang="en-US" sz="3200" i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d>
                        <m:dPr>
                          <m:ctrlPr>
                            <a:rPr lang="zh-CN" altLang="en-US" sz="3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CN" altLang="en-US" sz="3200" i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zh-CN" altLang="en-US" sz="32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</m:oMath>
                  </m:oMathPara>
                </a14:m>
                <a:endParaRPr lang="zh-CN" altLang="en-US" sz="3200" dirty="0"/>
              </a:p>
            </p:txBody>
          </p:sp>
        </mc:Choice>
        <mc:Fallback xmlns="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9EEF757A-C046-45A2-9C4C-70EA27530F5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79916" y="1276350"/>
                <a:ext cx="4384168" cy="58477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" name="Image">
            <a:extLst>
              <a:ext uri="{FF2B5EF4-FFF2-40B4-BE49-F238E27FC236}">
                <a16:creationId xmlns:a16="http://schemas.microsoft.com/office/drawing/2014/main" id="{95F1B59F-B295-4E9C-8000-FE44D8E8EF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EA5A85B-184E-4397-91BC-5C728F3B751B}"/>
              </a:ext>
            </a:extLst>
          </p:cNvPr>
          <p:cNvCxnSpPr>
            <a:cxnSpLocks/>
          </p:cNvCxnSpPr>
          <p:nvPr/>
        </p:nvCxnSpPr>
        <p:spPr>
          <a:xfrm>
            <a:off x="4572000" y="2088862"/>
            <a:ext cx="0" cy="965776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FCB7AC84-AB41-4EF0-A772-8297CD0111FA}"/>
                  </a:ext>
                </a:extLst>
              </p:cNvPr>
              <p:cNvSpPr/>
              <p:nvPr/>
            </p:nvSpPr>
            <p:spPr>
              <a:xfrm>
                <a:off x="2674353" y="3282376"/>
                <a:ext cx="3338093" cy="108286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zh-CN" altLang="en-US" sz="32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zh-CN" altLang="en-US" sz="32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nor/>
                                </m:rPr>
                                <a:rPr lang="zh-CN" altLang="en-US" sz="3200"/>
                                <m:t>I</m:t>
                              </m:r>
                            </m:e>
                            <m:sup>
                              <m:r>
                                <m:rPr>
                                  <m:nor/>
                                </m:rPr>
                                <a:rPr lang="zh-CN" altLang="en-US" sz="3200" i="1"/>
                                <m:t>c</m:t>
                              </m:r>
                            </m:sup>
                          </m:sSup>
                        </m:num>
                        <m:den>
                          <m:sSup>
                            <m:sSupPr>
                              <m:ctrlPr>
                                <a:rPr lang="zh-CN" altLang="en-US" sz="32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nor/>
                                </m:rPr>
                                <a:rPr lang="zh-CN" altLang="en-US" sz="3200" i="1">
                                  <a:latin typeface="Cambria Math" panose="02040503050406030204" pitchFamily="18" charset="0"/>
                                </a:rPr>
                                <m:t>A</m:t>
                              </m:r>
                            </m:e>
                            <m:sup>
                              <m:r>
                                <m:rPr>
                                  <m:nor/>
                                </m:rPr>
                                <a:rPr lang="zh-CN" altLang="en-US" sz="3200" i="1">
                                  <a:latin typeface="Cambria Math" panose="02040503050406030204" pitchFamily="18" charset="0"/>
                                </a:rPr>
                                <m:t>c</m:t>
                              </m:r>
                            </m:sup>
                          </m:sSup>
                        </m:den>
                      </m:f>
                      <m:r>
                        <a:rPr lang="zh-CN" altLang="en-US" sz="3200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zh-CN" altLang="en-US" sz="32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zh-CN" altLang="en-US" sz="32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nor/>
                                </m:rPr>
                                <a:rPr lang="zh-CN" altLang="en-US" sz="3200" i="1">
                                  <a:latin typeface="Cambria Math" panose="02040503050406030204" pitchFamily="18" charset="0"/>
                                </a:rPr>
                                <m:t>J</m:t>
                              </m:r>
                            </m:e>
                            <m:sup>
                              <m:r>
                                <m:rPr>
                                  <m:nor/>
                                </m:rPr>
                                <a:rPr lang="zh-CN" altLang="en-US" sz="3200" i="1">
                                  <a:latin typeface="Cambria Math" panose="02040503050406030204" pitchFamily="18" charset="0"/>
                                </a:rPr>
                                <m:t>c</m:t>
                              </m:r>
                            </m:sup>
                          </m:sSup>
                        </m:num>
                        <m:den>
                          <m:sSup>
                            <m:sSupPr>
                              <m:ctrlPr>
                                <a:rPr lang="zh-CN" altLang="en-US" sz="32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nor/>
                                </m:rPr>
                                <a:rPr lang="zh-CN" altLang="en-US" sz="3200" i="1">
                                  <a:latin typeface="Cambria Math" panose="02040503050406030204" pitchFamily="18" charset="0"/>
                                </a:rPr>
                                <m:t>A</m:t>
                              </m:r>
                            </m:e>
                            <m:sup>
                              <m:r>
                                <m:rPr>
                                  <m:nor/>
                                </m:rPr>
                                <a:rPr lang="zh-CN" altLang="en-US" sz="3200" i="1">
                                  <a:latin typeface="Cambria Math" panose="02040503050406030204" pitchFamily="18" charset="0"/>
                                </a:rPr>
                                <m:t>c</m:t>
                              </m:r>
                            </m:sup>
                          </m:sSup>
                        </m:den>
                      </m:f>
                      <m:r>
                        <a:rPr lang="zh-CN" altLang="en-US" sz="3200" i="1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zh-CN" altLang="en-US" sz="3200" i="0">
                          <a:latin typeface="Cambria Math" panose="02040503050406030204" pitchFamily="18" charset="0"/>
                        </a:rPr>
                        <m:t>+1−</m:t>
                      </m:r>
                      <m:r>
                        <a:rPr lang="zh-CN" altLang="en-US" sz="3200" i="1">
                          <a:latin typeface="Cambria Math" panose="02040503050406030204" pitchFamily="18" charset="0"/>
                        </a:rPr>
                        <m:t>𝑡</m:t>
                      </m:r>
                    </m:oMath>
                  </m:oMathPara>
                </a14:m>
                <a:endParaRPr lang="zh-CN" altLang="en-US" sz="3200" dirty="0"/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FCB7AC84-AB41-4EF0-A772-8297CD0111F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74353" y="3282376"/>
                <a:ext cx="3338093" cy="108286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tangle 8">
            <a:extLst>
              <a:ext uri="{FF2B5EF4-FFF2-40B4-BE49-F238E27FC236}">
                <a16:creationId xmlns:a16="http://schemas.microsoft.com/office/drawing/2014/main" id="{8F2461CA-BE33-4F05-B472-662440ADBBE2}"/>
              </a:ext>
            </a:extLst>
          </p:cNvPr>
          <p:cNvSpPr/>
          <p:nvPr/>
        </p:nvSpPr>
        <p:spPr>
          <a:xfrm>
            <a:off x="685800" y="2918996"/>
            <a:ext cx="824027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Normalization for each RGB channel: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3923903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1"/>
          <p:cNvSpPr txBox="1"/>
          <p:nvPr/>
        </p:nvSpPr>
        <p:spPr>
          <a:xfrm>
            <a:off x="430624" y="364714"/>
            <a:ext cx="5474256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</a:rPr>
              <a:t>Estimating the Transmission</a:t>
            </a:r>
          </a:p>
        </p:txBody>
      </p:sp>
      <p:pic>
        <p:nvPicPr>
          <p:cNvPr id="20" name="Image">
            <a:extLst>
              <a:ext uri="{FF2B5EF4-FFF2-40B4-BE49-F238E27FC236}">
                <a16:creationId xmlns:a16="http://schemas.microsoft.com/office/drawing/2014/main" id="{95F1B59F-B295-4E9C-8000-FE44D8E8EF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EA5A85B-184E-4397-91BC-5C728F3B751B}"/>
              </a:ext>
            </a:extLst>
          </p:cNvPr>
          <p:cNvCxnSpPr>
            <a:cxnSpLocks/>
          </p:cNvCxnSpPr>
          <p:nvPr/>
        </p:nvCxnSpPr>
        <p:spPr>
          <a:xfrm>
            <a:off x="4572000" y="2088862"/>
            <a:ext cx="0" cy="965776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FCB7AC84-AB41-4EF0-A772-8297CD0111FA}"/>
                  </a:ext>
                </a:extLst>
              </p:cNvPr>
              <p:cNvSpPr/>
              <p:nvPr/>
            </p:nvSpPr>
            <p:spPr>
              <a:xfrm>
                <a:off x="2902953" y="1027306"/>
                <a:ext cx="3338093" cy="108286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zh-CN" altLang="en-US" sz="32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zh-CN" altLang="en-US" sz="32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nor/>
                                </m:rPr>
                                <a:rPr lang="zh-CN" altLang="en-US" sz="3200"/>
                                <m:t>I</m:t>
                              </m:r>
                            </m:e>
                            <m:sup>
                              <m:r>
                                <m:rPr>
                                  <m:nor/>
                                </m:rPr>
                                <a:rPr lang="zh-CN" altLang="en-US" sz="3200" i="1"/>
                                <m:t>c</m:t>
                              </m:r>
                            </m:sup>
                          </m:sSup>
                        </m:num>
                        <m:den>
                          <m:sSup>
                            <m:sSupPr>
                              <m:ctrlPr>
                                <a:rPr lang="zh-CN" altLang="en-US" sz="32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nor/>
                                </m:rPr>
                                <a:rPr lang="zh-CN" altLang="en-US" sz="3200" i="1">
                                  <a:latin typeface="Cambria Math" panose="02040503050406030204" pitchFamily="18" charset="0"/>
                                </a:rPr>
                                <m:t>A</m:t>
                              </m:r>
                            </m:e>
                            <m:sup>
                              <m:r>
                                <m:rPr>
                                  <m:nor/>
                                </m:rPr>
                                <a:rPr lang="zh-CN" altLang="en-US" sz="3200" i="1">
                                  <a:latin typeface="Cambria Math" panose="02040503050406030204" pitchFamily="18" charset="0"/>
                                </a:rPr>
                                <m:t>c</m:t>
                              </m:r>
                            </m:sup>
                          </m:sSup>
                        </m:den>
                      </m:f>
                      <m:r>
                        <a:rPr lang="zh-CN" altLang="en-US" sz="3200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zh-CN" altLang="en-US" sz="32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zh-CN" altLang="en-US" sz="32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nor/>
                                </m:rPr>
                                <a:rPr lang="zh-CN" altLang="en-US" sz="3200" i="1">
                                  <a:latin typeface="Cambria Math" panose="02040503050406030204" pitchFamily="18" charset="0"/>
                                </a:rPr>
                                <m:t>J</m:t>
                              </m:r>
                            </m:e>
                            <m:sup>
                              <m:r>
                                <m:rPr>
                                  <m:nor/>
                                </m:rPr>
                                <a:rPr lang="zh-CN" altLang="en-US" sz="3200" i="1">
                                  <a:latin typeface="Cambria Math" panose="02040503050406030204" pitchFamily="18" charset="0"/>
                                </a:rPr>
                                <m:t>c</m:t>
                              </m:r>
                            </m:sup>
                          </m:sSup>
                        </m:num>
                        <m:den>
                          <m:sSup>
                            <m:sSupPr>
                              <m:ctrlPr>
                                <a:rPr lang="zh-CN" altLang="en-US" sz="32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nor/>
                                </m:rPr>
                                <a:rPr lang="zh-CN" altLang="en-US" sz="3200" i="1">
                                  <a:latin typeface="Cambria Math" panose="02040503050406030204" pitchFamily="18" charset="0"/>
                                </a:rPr>
                                <m:t>A</m:t>
                              </m:r>
                            </m:e>
                            <m:sup>
                              <m:r>
                                <m:rPr>
                                  <m:nor/>
                                </m:rPr>
                                <a:rPr lang="zh-CN" altLang="en-US" sz="3200" i="1">
                                  <a:latin typeface="Cambria Math" panose="02040503050406030204" pitchFamily="18" charset="0"/>
                                </a:rPr>
                                <m:t>c</m:t>
                              </m:r>
                            </m:sup>
                          </m:sSup>
                        </m:den>
                      </m:f>
                      <m:r>
                        <a:rPr lang="zh-CN" altLang="en-US" sz="3200" i="1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zh-CN" altLang="en-US" sz="3200" i="0">
                          <a:latin typeface="Cambria Math" panose="02040503050406030204" pitchFamily="18" charset="0"/>
                        </a:rPr>
                        <m:t>+1−</m:t>
                      </m:r>
                      <m:r>
                        <a:rPr lang="zh-CN" altLang="en-US" sz="3200" i="1">
                          <a:latin typeface="Cambria Math" panose="02040503050406030204" pitchFamily="18" charset="0"/>
                        </a:rPr>
                        <m:t>𝑡</m:t>
                      </m:r>
                    </m:oMath>
                  </m:oMathPara>
                </a14:m>
                <a:endParaRPr lang="zh-CN" altLang="en-US" sz="3200" dirty="0"/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FCB7AC84-AB41-4EF0-A772-8297CD0111F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02953" y="1027306"/>
                <a:ext cx="3338093" cy="108286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6EEED5CD-5AB5-4C08-8C37-B8AAFFB1B777}"/>
                  </a:ext>
                </a:extLst>
              </p:cNvPr>
              <p:cNvSpPr/>
              <p:nvPr/>
            </p:nvSpPr>
            <p:spPr>
              <a:xfrm>
                <a:off x="832865" y="3464281"/>
                <a:ext cx="7478268" cy="78386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zh-CN" altLang="en-US" sz="20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zh-CN" altLang="en-US" sz="2000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zh-CN" altLang="en-US" sz="200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zh-CN" altLang="en-US" sz="2000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lim>
                          </m:limLow>
                        </m:fName>
                        <m:e>
                          <m:d>
                            <m:dPr>
                              <m:ctrlPr>
                                <a:rPr lang="zh-CN" alt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unc>
                                <m:funcPr>
                                  <m:ctrlPr>
                                    <a:rPr lang="zh-CN" alt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limLow>
                                    <m:limLowPr>
                                      <m:ctrlPr>
                                        <a:rPr lang="zh-CN" alt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limLow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zh-CN" altLang="en-US" sz="2000" i="0">
                                          <a:latin typeface="Cambria Math" panose="02040503050406030204" pitchFamily="18" charset="0"/>
                                        </a:rPr>
                                        <m:t>min</m:t>
                                      </m:r>
                                    </m:e>
                                    <m:lim>
                                      <m:r>
                                        <a:rPr lang="zh-CN" altLang="en-US" sz="2000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  <m:r>
                                        <a:rPr lang="zh-CN" altLang="en-US" sz="2000" i="0">
                                          <a:latin typeface="Cambria Math" panose="02040503050406030204" pitchFamily="18" charset="0"/>
                                        </a:rPr>
                                        <m:t>∈</m:t>
                                      </m:r>
                                      <m:r>
                                        <m:rPr>
                                          <m:sty m:val="p"/>
                                        </m:rPr>
                                        <a:rPr lang="zh-CN" altLang="en-US" sz="2000" i="0">
                                          <a:latin typeface="Cambria Math" panose="02040503050406030204" pitchFamily="18" charset="0"/>
                                        </a:rPr>
                                        <m:t>Ω</m:t>
                                      </m:r>
                                      <m:d>
                                        <m:dPr>
                                          <m:ctrlPr>
                                            <a:rPr lang="zh-CN" alt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zh-CN" altLang="en-US" sz="2000" i="1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</m:d>
                                    </m:lim>
                                  </m:limLow>
                                </m:fName>
                                <m:e>
                                  <m:d>
                                    <m:dPr>
                                      <m:ctrlPr>
                                        <a:rPr lang="zh-CN" alt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f>
                                        <m:fPr>
                                          <m:ctrlPr>
                                            <a:rPr lang="zh-CN" alt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sSup>
                                            <m:sSupPr>
                                              <m:ctrlPr>
                                                <a:rPr lang="zh-CN" altLang="en-US" sz="20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lang="zh-CN" alt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𝐼</m:t>
                                              </m:r>
                                            </m:e>
                                            <m:sup>
                                              <m:r>
                                                <a:rPr lang="zh-CN" alt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𝑐</m:t>
                                              </m:r>
                                            </m:sup>
                                          </m:sSup>
                                          <m:d>
                                            <m:dPr>
                                              <m:ctrlPr>
                                                <a:rPr lang="zh-CN" altLang="en-US" sz="20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zh-CN" alt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𝑦</m:t>
                                              </m:r>
                                            </m:e>
                                          </m:d>
                                        </m:num>
                                        <m:den>
                                          <m:sSup>
                                            <m:sSupPr>
                                              <m:ctrlPr>
                                                <a:rPr lang="zh-CN" altLang="en-US" sz="20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lang="zh-CN" alt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𝐴</m:t>
                                              </m:r>
                                            </m:e>
                                            <m:sup>
                                              <m:r>
                                                <a:rPr lang="zh-CN" alt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𝑐</m:t>
                                              </m:r>
                                            </m:sup>
                                          </m:sSup>
                                        </m:den>
                                      </m:f>
                                    </m:e>
                                  </m:d>
                                </m:e>
                              </m:func>
                            </m:e>
                          </m:d>
                        </m:e>
                      </m:func>
                      <m:r>
                        <a:rPr lang="zh-CN" altLang="en-US" sz="2000" i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̃"/>
                          <m:ctrlPr>
                            <a:rPr lang="zh-CN" altLang="en-US" sz="20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zh-CN" altLang="en-US" sz="2000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acc>
                      <m:d>
                        <m:dPr>
                          <m:ctrlPr>
                            <a:rPr lang="zh-CN" alt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CN" altLang="en-US" sz="20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func>
                        <m:funcPr>
                          <m:ctrlPr>
                            <a:rPr lang="zh-CN" altLang="en-US" sz="20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zh-CN" altLang="en-US" sz="2000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zh-CN" altLang="en-US" sz="2000" i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zh-CN" altLang="en-US" sz="2000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lim>
                          </m:limLow>
                        </m:fName>
                        <m:e>
                          <m:d>
                            <m:dPr>
                              <m:ctrlPr>
                                <a:rPr lang="zh-CN" alt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unc>
                                <m:funcPr>
                                  <m:ctrlPr>
                                    <a:rPr lang="zh-CN" alt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limLow>
                                    <m:limLowPr>
                                      <m:ctrlPr>
                                        <a:rPr lang="zh-CN" alt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limLow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zh-CN" altLang="en-US" sz="2000" i="0">
                                          <a:latin typeface="Cambria Math" panose="02040503050406030204" pitchFamily="18" charset="0"/>
                                        </a:rPr>
                                        <m:t>min</m:t>
                                      </m:r>
                                    </m:e>
                                    <m:lim>
                                      <m:r>
                                        <a:rPr lang="zh-CN" altLang="en-US" sz="2000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  <m:r>
                                        <a:rPr lang="zh-CN" altLang="en-US" sz="2000" i="0">
                                          <a:latin typeface="Cambria Math" panose="02040503050406030204" pitchFamily="18" charset="0"/>
                                        </a:rPr>
                                        <m:t>∈</m:t>
                                      </m:r>
                                      <m:r>
                                        <m:rPr>
                                          <m:sty m:val="p"/>
                                        </m:rPr>
                                        <a:rPr lang="zh-CN" altLang="en-US" sz="2000" i="0">
                                          <a:latin typeface="Cambria Math" panose="02040503050406030204" pitchFamily="18" charset="0"/>
                                        </a:rPr>
                                        <m:t>Ω</m:t>
                                      </m:r>
                                      <m:d>
                                        <m:dPr>
                                          <m:ctrlPr>
                                            <a:rPr lang="zh-CN" alt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zh-CN" altLang="en-US" sz="2000" i="1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</m:d>
                                    </m:lim>
                                  </m:limLow>
                                </m:fName>
                                <m:e>
                                  <m:d>
                                    <m:dPr>
                                      <m:ctrlPr>
                                        <a:rPr lang="zh-CN" alt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f>
                                        <m:fPr>
                                          <m:ctrlPr>
                                            <a:rPr lang="zh-CN" alt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sSup>
                                            <m:sSupPr>
                                              <m:ctrlPr>
                                                <a:rPr lang="zh-CN" altLang="en-US" sz="20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lang="zh-CN" alt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𝐽</m:t>
                                              </m:r>
                                            </m:e>
                                            <m:sup>
                                              <m:r>
                                                <a:rPr lang="zh-CN" alt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𝑐</m:t>
                                              </m:r>
                                            </m:sup>
                                          </m:sSup>
                                          <m:d>
                                            <m:dPr>
                                              <m:ctrlPr>
                                                <a:rPr lang="zh-CN" altLang="en-US" sz="20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zh-CN" alt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𝑦</m:t>
                                              </m:r>
                                            </m:e>
                                          </m:d>
                                        </m:num>
                                        <m:den>
                                          <m:sSup>
                                            <m:sSupPr>
                                              <m:ctrlPr>
                                                <a:rPr lang="zh-CN" altLang="en-US" sz="20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lang="zh-CN" alt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𝐴</m:t>
                                              </m:r>
                                            </m:e>
                                            <m:sup>
                                              <m:r>
                                                <a:rPr lang="zh-CN" alt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𝑐</m:t>
                                              </m:r>
                                            </m:sup>
                                          </m:sSup>
                                        </m:den>
                                      </m:f>
                                    </m:e>
                                  </m:d>
                                </m:e>
                              </m:func>
                            </m:e>
                          </m:d>
                        </m:e>
                      </m:func>
                      <m:r>
                        <a:rPr lang="zh-CN" altLang="en-US" sz="2000" i="0"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zh-CN" alt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CN" altLang="en-US" sz="2000" i="0">
                              <a:latin typeface="Cambria Math" panose="02040503050406030204" pitchFamily="18" charset="0"/>
                            </a:rPr>
                            <m:t>1−</m:t>
                          </m:r>
                          <m:acc>
                            <m:accPr>
                              <m:chr m:val="̃"/>
                              <m:ctrlPr>
                                <a:rPr lang="zh-CN" altLang="en-US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zh-CN" altLang="en-US" sz="20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acc>
                          <m:d>
                            <m:dPr>
                              <m:ctrlPr>
                                <a:rPr lang="zh-CN" alt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zh-CN" altLang="en-US" sz="20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zh-CN" altLang="en-US" sz="2000" dirty="0"/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6EEED5CD-5AB5-4C08-8C37-B8AAFFB1B77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2865" y="3464281"/>
                <a:ext cx="7478268" cy="78386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8083525A-A769-4258-A6A3-66B8CB3C7D9A}"/>
                  </a:ext>
                </a:extLst>
              </p:cNvPr>
              <p:cNvSpPr/>
              <p:nvPr/>
            </p:nvSpPr>
            <p:spPr>
              <a:xfrm>
                <a:off x="685800" y="4400550"/>
                <a:ext cx="4187621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where: </a:t>
                </a:r>
                <a:r>
                  <a:rPr lang="zh-CN" altLang="en-US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zh-CN" altLang="en-US" sz="1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zh-CN" altLang="en-US" sz="16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acc>
                    <m:d>
                      <m:dPr>
                        <m:ctrlPr>
                          <a:rPr lang="zh-CN" altLang="en-US" sz="1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zh-CN" altLang="en-US" sz="16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r>
                  <a:rPr lang="zh-CN" altLang="en-US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</a:t>
                </a:r>
                <a:r>
                  <a:rPr lang="en-US" altLang="zh-CN" sz="1600" dirty="0"/>
                  <a:t>is the transmission of patch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zh-CN" altLang="en-US" sz="1600">
                        <a:latin typeface="Cambria Math" panose="02040503050406030204" pitchFamily="18" charset="0"/>
                      </a:rPr>
                      <m:t>Ω</m:t>
                    </m:r>
                    <m:d>
                      <m:dPr>
                        <m:ctrlPr>
                          <a:rPr lang="zh-CN" altLang="en-US" sz="1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zh-CN" altLang="en-US" sz="16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r>
                  <a:rPr lang="en-US" altLang="zh-CN" sz="1600" dirty="0"/>
                  <a:t> </a:t>
                </a:r>
              </a:p>
            </p:txBody>
          </p:sp>
        </mc:Choice>
        <mc:Fallback xmlns="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8083525A-A769-4258-A6A3-66B8CB3C7D9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5800" y="4400550"/>
                <a:ext cx="4187621" cy="338554"/>
              </a:xfrm>
              <a:prstGeom prst="rect">
                <a:avLst/>
              </a:prstGeom>
              <a:blipFill>
                <a:blip r:embed="rId5"/>
                <a:stretch>
                  <a:fillRect l="-875" t="-7273" b="-2363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30120AB5-C0C9-4EF7-AC99-C87A28C45263}"/>
                  </a:ext>
                </a:extLst>
              </p:cNvPr>
              <p:cNvSpPr/>
              <p:nvPr/>
            </p:nvSpPr>
            <p:spPr>
              <a:xfrm>
                <a:off x="685800" y="3040618"/>
                <a:ext cx="8240272" cy="3385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zh-CN" sz="1600" dirty="0"/>
                  <a:t>A</a:t>
                </a:r>
                <a:r>
                  <a:rPr lang="zh-CN" altLang="en-US" sz="1600" dirty="0"/>
                  <a:t>ssume </a:t>
                </a:r>
                <a:r>
                  <a:rPr lang="en-US" altLang="zh-CN" sz="1600" dirty="0"/>
                  <a:t>the Atmospheric light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zh-CN" altLang="en-US" sz="1600" i="1" smtClean="0">
                        <a:solidFill>
                          <a:srgbClr val="4285F4"/>
                        </a:solidFill>
                        <a:latin typeface="Cambria Math" panose="02040503050406030204" pitchFamily="18" charset="0"/>
                      </a:rPr>
                      <m:t>A</m:t>
                    </m:r>
                  </m:oMath>
                </a14:m>
                <a:r>
                  <a:rPr lang="en-US" altLang="zh-CN" sz="1600" dirty="0"/>
                  <a:t> is given and </a:t>
                </a:r>
                <a:r>
                  <a:rPr lang="zh-CN" altLang="en-US" sz="1600" dirty="0"/>
                  <a:t>the transmission </a:t>
                </a:r>
                <a14:m>
                  <m:oMath xmlns:m="http://schemas.openxmlformats.org/officeDocument/2006/math">
                    <m:r>
                      <a:rPr lang="zh-CN" altLang="en-US" sz="1600" i="1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zh-CN" altLang="en-US" sz="1600" dirty="0"/>
                  <a:t> in a local patch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zh-CN" altLang="en-US" sz="1600">
                        <a:latin typeface="Cambria Math" panose="02040503050406030204" pitchFamily="18" charset="0"/>
                      </a:rPr>
                      <m:t>Ω</m:t>
                    </m:r>
                    <m:d>
                      <m:dPr>
                        <m:ctrlPr>
                          <a:rPr lang="zh-CN" altLang="en-US" sz="1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zh-CN" altLang="en-US" sz="16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r>
                  <a:rPr lang="en-US" altLang="zh-CN" sz="1600" dirty="0"/>
                  <a:t> </a:t>
                </a:r>
                <a:r>
                  <a:rPr lang="zh-CN" altLang="en-US" sz="1600" dirty="0"/>
                  <a:t>is </a:t>
                </a:r>
                <a:r>
                  <a:rPr lang="zh-CN" altLang="en-US" sz="1600" dirty="0">
                    <a:solidFill>
                      <a:srgbClr val="4285F4"/>
                    </a:solidFill>
                  </a:rPr>
                  <a:t>constant</a:t>
                </a:r>
                <a:r>
                  <a:rPr lang="en-US" altLang="zh-CN" sz="1600" dirty="0"/>
                  <a:t>:</a:t>
                </a:r>
                <a:endParaRPr lang="zh-CN" altLang="en-US" sz="1600" dirty="0"/>
              </a:p>
            </p:txBody>
          </p:sp>
        </mc:Choice>
        <mc:Fallback xmlns=""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30120AB5-C0C9-4EF7-AC99-C87A28C4526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5800" y="3040618"/>
                <a:ext cx="8240272" cy="338554"/>
              </a:xfrm>
              <a:prstGeom prst="rect">
                <a:avLst/>
              </a:prstGeom>
              <a:blipFill>
                <a:blip r:embed="rId6"/>
                <a:stretch>
                  <a:fillRect l="-444" t="-5455" b="-2363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605859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1"/>
          <p:cNvSpPr txBox="1"/>
          <p:nvPr/>
        </p:nvSpPr>
        <p:spPr>
          <a:xfrm>
            <a:off x="430624" y="364714"/>
            <a:ext cx="5062668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Recall: Dark Channel Prior</a:t>
            </a:r>
            <a:endParaRPr lang="en-US" sz="3200" b="1" dirty="0">
              <a:latin typeface="微软雅黑" panose="020B0503020204020204" pitchFamily="34" charset="-122"/>
              <a:ea typeface="微软雅黑" panose="020B0503020204020204" pitchFamily="34" charset="-122"/>
              <a:cs typeface="Arial"/>
            </a:endParaRPr>
          </a:p>
        </p:txBody>
      </p:sp>
      <p:pic>
        <p:nvPicPr>
          <p:cNvPr id="4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1E7821A-427D-48DB-96C8-91AD05499C29}"/>
              </a:ext>
            </a:extLst>
          </p:cNvPr>
          <p:cNvSpPr/>
          <p:nvPr/>
        </p:nvSpPr>
        <p:spPr>
          <a:xfrm>
            <a:off x="856469" y="1581325"/>
            <a:ext cx="7239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In most cases, for an outdoor haze free image 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J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76405901-D474-4362-A2D2-C12A5DEEBD82}"/>
                  </a:ext>
                </a:extLst>
              </p:cNvPr>
              <p:cNvSpPr/>
              <p:nvPr/>
            </p:nvSpPr>
            <p:spPr>
              <a:xfrm>
                <a:off x="1410322" y="2343325"/>
                <a:ext cx="6131294" cy="91422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zh-CN" altLang="en-US" sz="32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zh-CN" altLang="en-US" sz="3200">
                              <a:latin typeface="Cambria Math" panose="02040503050406030204" pitchFamily="18" charset="0"/>
                            </a:rPr>
                            <m:t>J</m:t>
                          </m:r>
                        </m:e>
                        <m:sup>
                          <m:r>
                            <m:rPr>
                              <m:sty m:val="p"/>
                            </m:rPr>
                            <a:rPr lang="zh-CN" altLang="en-US" sz="3200" i="0">
                              <a:latin typeface="Cambria Math" panose="02040503050406030204" pitchFamily="18" charset="0"/>
                            </a:rPr>
                            <m:t>dark</m:t>
                          </m:r>
                        </m:sup>
                      </m:sSup>
                      <m:d>
                        <m:dPr>
                          <m:ctrlPr>
                            <a:rPr lang="zh-CN" altLang="en-US" sz="3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zh-CN" altLang="en-US" sz="3200" i="0"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</m:d>
                      <m:r>
                        <a:rPr lang="zh-CN" altLang="en-US" sz="3200" i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zh-CN" altLang="en-US" sz="32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zh-CN" altLang="en-US" sz="3200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zh-CN" altLang="en-US" sz="3200" i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altLang="zh-CN" sz="32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lim>
                          </m:limLow>
                        </m:fName>
                        <m:e>
                          <m:d>
                            <m:dPr>
                              <m:ctrlPr>
                                <a:rPr lang="zh-CN" altLang="en-US" sz="3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unc>
                                <m:funcPr>
                                  <m:ctrlPr>
                                    <a:rPr lang="zh-CN" altLang="en-US" sz="3200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limLow>
                                    <m:limLowPr>
                                      <m:ctrlPr>
                                        <a:rPr lang="zh-CN" altLang="en-US" sz="3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limLow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zh-CN" altLang="en-US" sz="3200" i="0">
                                          <a:latin typeface="Cambria Math" panose="02040503050406030204" pitchFamily="18" charset="0"/>
                                        </a:rPr>
                                        <m:t>min</m:t>
                                      </m:r>
                                    </m:e>
                                    <m:lim>
                                      <m:r>
                                        <m:rPr>
                                          <m:sty m:val="p"/>
                                        </m:rPr>
                                        <a:rPr lang="en-US" altLang="zh-CN" sz="3200" b="0" i="0" smtClean="0">
                                          <a:latin typeface="Cambria Math" panose="02040503050406030204" pitchFamily="18" charset="0"/>
                                        </a:rPr>
                                        <m:t>c</m:t>
                                      </m:r>
                                    </m:lim>
                                  </m:limLow>
                                </m:fName>
                                <m:e>
                                  <m:d>
                                    <m:dPr>
                                      <m:ctrlPr>
                                        <a:rPr lang="zh-CN" altLang="en-US" sz="3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p>
                                        <m:sSupPr>
                                          <m:ctrlPr>
                                            <a:rPr lang="zh-CN" altLang="en-US" sz="32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zh-CN" altLang="en-US" sz="3200" i="0">
                                              <a:latin typeface="Cambria Math" panose="02040503050406030204" pitchFamily="18" charset="0"/>
                                            </a:rPr>
                                            <m:t>J</m:t>
                                          </m:r>
                                        </m:e>
                                        <m:sup>
                                          <m:r>
                                            <m:rPr>
                                              <m:sty m:val="p"/>
                                            </m:rPr>
                                            <a:rPr lang="zh-CN" altLang="en-US" sz="3200" i="0">
                                              <a:latin typeface="Cambria Math" panose="02040503050406030204" pitchFamily="18" charset="0"/>
                                            </a:rPr>
                                            <m:t>c</m:t>
                                          </m:r>
                                        </m:sup>
                                      </m:sSup>
                                      <m:d>
                                        <m:dPr>
                                          <m:ctrlPr>
                                            <a:rPr lang="zh-CN" altLang="en-US" sz="32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zh-CN" altLang="en-US" sz="3200" i="0">
                                              <a:latin typeface="Cambria Math" panose="02040503050406030204" pitchFamily="18" charset="0"/>
                                            </a:rPr>
                                            <m:t>y</m:t>
                                          </m:r>
                                        </m:e>
                                      </m:d>
                                    </m:e>
                                  </m:d>
                                </m:e>
                              </m:func>
                            </m:e>
                          </m:d>
                        </m:e>
                      </m:func>
                      <m:r>
                        <a:rPr lang="zh-CN" altLang="zh-CN" sz="3200">
                          <a:latin typeface="Cambria Math" panose="02040503050406030204" pitchFamily="18" charset="0"/>
                        </a:rPr>
                        <m:t>→</m:t>
                      </m:r>
                      <m:r>
                        <a:rPr lang="en-US" altLang="zh-CN" sz="3200" i="1"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zh-CN" altLang="en-US" sz="3200" dirty="0"/>
              </a:p>
            </p:txBody>
          </p:sp>
        </mc:Choice>
        <mc:Fallback xmlns="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76405901-D474-4362-A2D2-C12A5DEEBD8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10322" y="2343325"/>
                <a:ext cx="6131294" cy="91422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2472886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1"/>
          <p:cNvSpPr txBox="1"/>
          <p:nvPr/>
        </p:nvSpPr>
        <p:spPr>
          <a:xfrm>
            <a:off x="430624" y="364714"/>
            <a:ext cx="5474256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</a:rPr>
              <a:t>Estimating the Transmission</a:t>
            </a:r>
          </a:p>
        </p:txBody>
      </p:sp>
      <p:pic>
        <p:nvPicPr>
          <p:cNvPr id="20" name="Image">
            <a:extLst>
              <a:ext uri="{FF2B5EF4-FFF2-40B4-BE49-F238E27FC236}">
                <a16:creationId xmlns:a16="http://schemas.microsoft.com/office/drawing/2014/main" id="{95F1B59F-B295-4E9C-8000-FE44D8E8EF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EA5A85B-184E-4397-91BC-5C728F3B751B}"/>
              </a:ext>
            </a:extLst>
          </p:cNvPr>
          <p:cNvCxnSpPr>
            <a:cxnSpLocks/>
          </p:cNvCxnSpPr>
          <p:nvPr/>
        </p:nvCxnSpPr>
        <p:spPr>
          <a:xfrm>
            <a:off x="4572000" y="2088862"/>
            <a:ext cx="0" cy="965776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6EEED5CD-5AB5-4C08-8C37-B8AAFFB1B777}"/>
                  </a:ext>
                </a:extLst>
              </p:cNvPr>
              <p:cNvSpPr/>
              <p:nvPr/>
            </p:nvSpPr>
            <p:spPr>
              <a:xfrm>
                <a:off x="832865" y="1200150"/>
                <a:ext cx="7478268" cy="78386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zh-CN" altLang="en-US" sz="20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zh-CN" altLang="en-US" sz="2000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zh-CN" altLang="en-US" sz="200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zh-CN" altLang="en-US" sz="2000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lim>
                          </m:limLow>
                        </m:fName>
                        <m:e>
                          <m:d>
                            <m:dPr>
                              <m:ctrlPr>
                                <a:rPr lang="zh-CN" alt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unc>
                                <m:funcPr>
                                  <m:ctrlPr>
                                    <a:rPr lang="zh-CN" alt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limLow>
                                    <m:limLowPr>
                                      <m:ctrlPr>
                                        <a:rPr lang="zh-CN" alt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limLow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zh-CN" altLang="en-US" sz="2000" i="0">
                                          <a:latin typeface="Cambria Math" panose="02040503050406030204" pitchFamily="18" charset="0"/>
                                        </a:rPr>
                                        <m:t>min</m:t>
                                      </m:r>
                                    </m:e>
                                    <m:lim>
                                      <m:r>
                                        <a:rPr lang="zh-CN" altLang="en-US" sz="2000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  <m:r>
                                        <a:rPr lang="zh-CN" altLang="en-US" sz="2000" i="0">
                                          <a:latin typeface="Cambria Math" panose="02040503050406030204" pitchFamily="18" charset="0"/>
                                        </a:rPr>
                                        <m:t>∈</m:t>
                                      </m:r>
                                      <m:r>
                                        <m:rPr>
                                          <m:sty m:val="p"/>
                                        </m:rPr>
                                        <a:rPr lang="zh-CN" altLang="en-US" sz="2000" i="0">
                                          <a:latin typeface="Cambria Math" panose="02040503050406030204" pitchFamily="18" charset="0"/>
                                        </a:rPr>
                                        <m:t>Ω</m:t>
                                      </m:r>
                                      <m:d>
                                        <m:dPr>
                                          <m:ctrlPr>
                                            <a:rPr lang="zh-CN" alt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zh-CN" altLang="en-US" sz="2000" i="1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</m:d>
                                    </m:lim>
                                  </m:limLow>
                                </m:fName>
                                <m:e>
                                  <m:d>
                                    <m:dPr>
                                      <m:ctrlPr>
                                        <a:rPr lang="zh-CN" alt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f>
                                        <m:fPr>
                                          <m:ctrlPr>
                                            <a:rPr lang="zh-CN" alt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sSup>
                                            <m:sSupPr>
                                              <m:ctrlPr>
                                                <a:rPr lang="zh-CN" altLang="en-US" sz="20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lang="zh-CN" alt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𝐼</m:t>
                                              </m:r>
                                            </m:e>
                                            <m:sup>
                                              <m:r>
                                                <a:rPr lang="zh-CN" alt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𝑐</m:t>
                                              </m:r>
                                            </m:sup>
                                          </m:sSup>
                                          <m:d>
                                            <m:dPr>
                                              <m:ctrlPr>
                                                <a:rPr lang="zh-CN" altLang="en-US" sz="20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zh-CN" alt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𝑦</m:t>
                                              </m:r>
                                            </m:e>
                                          </m:d>
                                        </m:num>
                                        <m:den>
                                          <m:sSup>
                                            <m:sSupPr>
                                              <m:ctrlPr>
                                                <a:rPr lang="zh-CN" altLang="en-US" sz="20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lang="zh-CN" alt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𝐴</m:t>
                                              </m:r>
                                            </m:e>
                                            <m:sup>
                                              <m:r>
                                                <a:rPr lang="zh-CN" alt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𝑐</m:t>
                                              </m:r>
                                            </m:sup>
                                          </m:sSup>
                                        </m:den>
                                      </m:f>
                                    </m:e>
                                  </m:d>
                                </m:e>
                              </m:func>
                            </m:e>
                          </m:d>
                        </m:e>
                      </m:func>
                      <m:r>
                        <a:rPr lang="zh-CN" altLang="en-US" sz="2000" i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̃"/>
                          <m:ctrlPr>
                            <a:rPr lang="zh-CN" altLang="en-US" sz="2000" i="1" smtClean="0">
                              <a:solidFill>
                                <a:schemeClr val="bg1">
                                  <a:lumMod val="6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zh-CN" altLang="en-US" sz="2000" i="1">
                              <a:solidFill>
                                <a:schemeClr val="bg1">
                                  <a:lumMod val="6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acc>
                      <m:d>
                        <m:dPr>
                          <m:ctrlPr>
                            <a:rPr lang="zh-CN" altLang="en-US" sz="2000" i="1">
                              <a:solidFill>
                                <a:schemeClr val="bg1">
                                  <a:lumMod val="6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CN" altLang="en-US" sz="2000" i="1">
                              <a:solidFill>
                                <a:schemeClr val="bg1">
                                  <a:lumMod val="6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func>
                        <m:funcPr>
                          <m:ctrlPr>
                            <a:rPr lang="zh-CN" altLang="en-US" sz="2000" i="1">
                              <a:solidFill>
                                <a:schemeClr val="bg1">
                                  <a:lumMod val="6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zh-CN" altLang="en-US" sz="2000" i="1">
                                  <a:solidFill>
                                    <a:schemeClr val="bg1">
                                      <a:lumMod val="6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zh-CN" altLang="en-US" sz="2000" i="0">
                                  <a:solidFill>
                                    <a:schemeClr val="bg1">
                                      <a:lumMod val="6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zh-CN" altLang="en-US" sz="2000" i="1">
                                  <a:solidFill>
                                    <a:schemeClr val="bg1">
                                      <a:lumMod val="6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lim>
                          </m:limLow>
                        </m:fName>
                        <m:e>
                          <m:d>
                            <m:dPr>
                              <m:ctrlPr>
                                <a:rPr lang="zh-CN" altLang="en-US" sz="2000" i="1">
                                  <a:solidFill>
                                    <a:schemeClr val="bg1">
                                      <a:lumMod val="6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unc>
                                <m:funcPr>
                                  <m:ctrlPr>
                                    <a:rPr lang="zh-CN" altLang="en-US" sz="2000" i="1">
                                      <a:solidFill>
                                        <a:schemeClr val="bg1">
                                          <a:lumMod val="6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limLow>
                                    <m:limLowPr>
                                      <m:ctrlPr>
                                        <a:rPr lang="zh-CN" altLang="en-US" sz="2000" i="1">
                                          <a:solidFill>
                                            <a:schemeClr val="bg1">
                                              <a:lumMod val="6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limLow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zh-CN" altLang="en-US" sz="2000" i="0">
                                          <a:solidFill>
                                            <a:schemeClr val="bg1">
                                              <a:lumMod val="6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min</m:t>
                                      </m:r>
                                    </m:e>
                                    <m:lim>
                                      <m:r>
                                        <a:rPr lang="zh-CN" altLang="en-US" sz="2000" i="1">
                                          <a:solidFill>
                                            <a:schemeClr val="bg1">
                                              <a:lumMod val="6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  <m:r>
                                        <a:rPr lang="zh-CN" altLang="en-US" sz="2000" i="0">
                                          <a:solidFill>
                                            <a:schemeClr val="bg1">
                                              <a:lumMod val="6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∈</m:t>
                                      </m:r>
                                      <m:r>
                                        <m:rPr>
                                          <m:sty m:val="p"/>
                                        </m:rPr>
                                        <a:rPr lang="zh-CN" altLang="en-US" sz="2000" i="0">
                                          <a:solidFill>
                                            <a:schemeClr val="bg1">
                                              <a:lumMod val="6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Ω</m:t>
                                      </m:r>
                                      <m:d>
                                        <m:dPr>
                                          <m:ctrlPr>
                                            <a:rPr lang="zh-CN" altLang="en-US" sz="2000" i="1">
                                              <a:solidFill>
                                                <a:schemeClr val="bg1">
                                                  <a:lumMod val="65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zh-CN" altLang="en-US" sz="2000" i="1">
                                              <a:solidFill>
                                                <a:schemeClr val="bg1">
                                                  <a:lumMod val="65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</m:d>
                                    </m:lim>
                                  </m:limLow>
                                </m:fName>
                                <m:e>
                                  <m:d>
                                    <m:dPr>
                                      <m:ctrlPr>
                                        <a:rPr lang="zh-CN" altLang="en-US" sz="2000" i="1">
                                          <a:solidFill>
                                            <a:schemeClr val="bg1">
                                              <a:lumMod val="6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f>
                                        <m:fPr>
                                          <m:ctrlPr>
                                            <a:rPr lang="zh-CN" altLang="en-US" sz="2000" i="1">
                                              <a:solidFill>
                                                <a:schemeClr val="bg1">
                                                  <a:lumMod val="65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sSup>
                                            <m:sSupPr>
                                              <m:ctrlPr>
                                                <a:rPr lang="zh-CN" altLang="en-US" sz="2000" i="1">
                                                  <a:solidFill>
                                                    <a:schemeClr val="bg1">
                                                      <a:lumMod val="65000"/>
                                                    </a:schemeClr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lang="zh-CN" altLang="en-US" sz="2000" i="1">
                                                  <a:solidFill>
                                                    <a:schemeClr val="bg1">
                                                      <a:lumMod val="65000"/>
                                                    </a:schemeClr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𝐽</m:t>
                                              </m:r>
                                            </m:e>
                                            <m:sup>
                                              <m:r>
                                                <a:rPr lang="zh-CN" altLang="en-US" sz="2000" i="1">
                                                  <a:solidFill>
                                                    <a:schemeClr val="bg1">
                                                      <a:lumMod val="65000"/>
                                                    </a:schemeClr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𝑐</m:t>
                                              </m:r>
                                            </m:sup>
                                          </m:sSup>
                                          <m:d>
                                            <m:dPr>
                                              <m:ctrlPr>
                                                <a:rPr lang="zh-CN" altLang="en-US" sz="2000" i="1">
                                                  <a:solidFill>
                                                    <a:schemeClr val="bg1">
                                                      <a:lumMod val="65000"/>
                                                    </a:schemeClr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zh-CN" altLang="en-US" sz="2000" i="1">
                                                  <a:solidFill>
                                                    <a:schemeClr val="bg1">
                                                      <a:lumMod val="65000"/>
                                                    </a:schemeClr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𝑦</m:t>
                                              </m:r>
                                            </m:e>
                                          </m:d>
                                        </m:num>
                                        <m:den>
                                          <m:sSup>
                                            <m:sSupPr>
                                              <m:ctrlPr>
                                                <a:rPr lang="zh-CN" altLang="en-US" sz="2000" i="1">
                                                  <a:solidFill>
                                                    <a:schemeClr val="bg1">
                                                      <a:lumMod val="65000"/>
                                                    </a:schemeClr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lang="zh-CN" altLang="en-US" sz="2000" i="1">
                                                  <a:solidFill>
                                                    <a:schemeClr val="bg1">
                                                      <a:lumMod val="65000"/>
                                                    </a:schemeClr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𝐴</m:t>
                                              </m:r>
                                            </m:e>
                                            <m:sup>
                                              <m:r>
                                                <a:rPr lang="zh-CN" altLang="en-US" sz="2000" i="1">
                                                  <a:solidFill>
                                                    <a:schemeClr val="bg1">
                                                      <a:lumMod val="65000"/>
                                                    </a:schemeClr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𝑐</m:t>
                                              </m:r>
                                            </m:sup>
                                          </m:sSup>
                                        </m:den>
                                      </m:f>
                                    </m:e>
                                  </m:d>
                                </m:e>
                              </m:func>
                            </m:e>
                          </m:d>
                        </m:e>
                      </m:func>
                      <m:r>
                        <a:rPr lang="zh-CN" altLang="en-US" sz="2000" i="0"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zh-CN" alt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CN" altLang="en-US" sz="2000" i="0">
                              <a:latin typeface="Cambria Math" panose="02040503050406030204" pitchFamily="18" charset="0"/>
                            </a:rPr>
                            <m:t>1−</m:t>
                          </m:r>
                          <m:acc>
                            <m:accPr>
                              <m:chr m:val="̃"/>
                              <m:ctrlPr>
                                <a:rPr lang="zh-CN" altLang="en-US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zh-CN" altLang="en-US" sz="20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acc>
                          <m:d>
                            <m:dPr>
                              <m:ctrlPr>
                                <a:rPr lang="zh-CN" alt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zh-CN" altLang="en-US" sz="20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zh-CN" altLang="en-US" sz="2000" dirty="0"/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6EEED5CD-5AB5-4C08-8C37-B8AAFFB1B77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2865" y="1200150"/>
                <a:ext cx="7478268" cy="783869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E8E1CDB1-9AEA-4560-86F8-8ABA23092310}"/>
                  </a:ext>
                </a:extLst>
              </p:cNvPr>
              <p:cNvSpPr/>
              <p:nvPr/>
            </p:nvSpPr>
            <p:spPr>
              <a:xfrm>
                <a:off x="832865" y="3464281"/>
                <a:ext cx="7478268" cy="64934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zh-CN" altLang="en-US" sz="20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zh-CN" altLang="en-US" sz="20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acc>
                    <m:d>
                      <m:dPr>
                        <m:ctrlPr>
                          <a:rPr lang="zh-CN" alt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zh-CN" altLang="en-US" sz="20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r>
                  <a:rPr lang="zh-CN" altLang="en-US" sz="2000" dirty="0"/>
                  <a:t> </a:t>
                </a:r>
                <a14:m>
                  <m:oMath xmlns:m="http://schemas.openxmlformats.org/officeDocument/2006/math">
                    <m:r>
                      <a:rPr lang="zh-CN" altLang="en-US" sz="2000">
                        <a:latin typeface="Cambria Math" panose="02040503050406030204" pitchFamily="18" charset="0"/>
                      </a:rPr>
                      <m:t>=1−</m:t>
                    </m:r>
                    <m:func>
                      <m:funcPr>
                        <m:ctrlPr>
                          <a:rPr lang="zh-CN" altLang="en-US" sz="20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zh-CN" altLang="en-US" sz="2000" i="1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zh-CN" altLang="en-US" sz="2000">
                                <a:latin typeface="Cambria Math" panose="02040503050406030204" pitchFamily="18" charset="0"/>
                              </a:rPr>
                              <m:t>min</m:t>
                            </m:r>
                          </m:e>
                          <m:lim>
                            <m:r>
                              <a:rPr lang="zh-CN" altLang="en-US" sz="20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lim>
                        </m:limLow>
                      </m:fName>
                      <m:e>
                        <m:d>
                          <m:dPr>
                            <m:ctrlPr>
                              <a:rPr lang="zh-CN" alt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unc>
                              <m:funcPr>
                                <m:ctrlPr>
                                  <a:rPr lang="zh-CN" alt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limLow>
                                  <m:limLowPr>
                                    <m:ctrlPr>
                                      <a:rPr lang="zh-CN" alt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limLow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zh-CN" altLang="en-US" sz="2000">
                                        <a:latin typeface="Cambria Math" panose="02040503050406030204" pitchFamily="18" charset="0"/>
                                      </a:rPr>
                                      <m:t>min</m:t>
                                    </m:r>
                                  </m:e>
                                  <m:lim>
                                    <m:r>
                                      <a:rPr lang="zh-CN" altLang="en-US" sz="20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  <m:r>
                                      <a:rPr lang="zh-CN" altLang="en-US" sz="2000">
                                        <a:latin typeface="Cambria Math" panose="02040503050406030204" pitchFamily="18" charset="0"/>
                                      </a:rPr>
                                      <m:t>∈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zh-CN" altLang="en-US" sz="2000">
                                        <a:latin typeface="Cambria Math" panose="02040503050406030204" pitchFamily="18" charset="0"/>
                                      </a:rPr>
                                      <m:t>Ω</m:t>
                                    </m:r>
                                    <m:d>
                                      <m:dPr>
                                        <m:ctrlPr>
                                          <a:rPr lang="zh-CN" altLang="en-US" sz="20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zh-CN" altLang="en-US" sz="2000" i="1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</m:d>
                                  </m:lim>
                                </m:limLow>
                              </m:fName>
                              <m:e>
                                <m:d>
                                  <m:dPr>
                                    <m:ctrlPr>
                                      <a:rPr lang="zh-CN" alt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f>
                                      <m:fPr>
                                        <m:ctrlPr>
                                          <a:rPr lang="zh-CN" altLang="en-US" sz="20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sSup>
                                          <m:sSupPr>
                                            <m:ctrlPr>
                                              <a:rPr lang="zh-CN" altLang="en-US" sz="2000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zh-CN" altLang="en-US" sz="2000" i="1">
                                                <a:latin typeface="Cambria Math" panose="02040503050406030204" pitchFamily="18" charset="0"/>
                                              </a:rPr>
                                              <m:t>𝐼</m:t>
                                            </m:r>
                                          </m:e>
                                          <m:sup>
                                            <m:r>
                                              <a:rPr lang="zh-CN" altLang="en-US" sz="2000" i="1">
                                                <a:latin typeface="Cambria Math" panose="02040503050406030204" pitchFamily="18" charset="0"/>
                                              </a:rPr>
                                              <m:t>𝑐</m:t>
                                            </m:r>
                                          </m:sup>
                                        </m:sSup>
                                        <m:d>
                                          <m:dPr>
                                            <m:ctrlPr>
                                              <a:rPr lang="zh-CN" altLang="en-US" sz="2000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zh-CN" altLang="en-US" sz="2000" i="1">
                                                <a:latin typeface="Cambria Math" panose="02040503050406030204" pitchFamily="18" charset="0"/>
                                              </a:rPr>
                                              <m:t>𝑦</m:t>
                                            </m:r>
                                          </m:e>
                                        </m:d>
                                      </m:num>
                                      <m:den>
                                        <m:sSup>
                                          <m:sSupPr>
                                            <m:ctrlPr>
                                              <a:rPr lang="zh-CN" altLang="en-US" sz="2000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zh-CN" altLang="en-US" sz="2000" i="1">
                                                <a:latin typeface="Cambria Math" panose="02040503050406030204" pitchFamily="18" charset="0"/>
                                              </a:rPr>
                                              <m:t>𝐴</m:t>
                                            </m:r>
                                          </m:e>
                                          <m:sup>
                                            <m:r>
                                              <a:rPr lang="zh-CN" altLang="en-US" sz="2000" i="1">
                                                <a:latin typeface="Cambria Math" panose="02040503050406030204" pitchFamily="18" charset="0"/>
                                              </a:rPr>
                                              <m:t>𝑐</m:t>
                                            </m:r>
                                          </m:sup>
                                        </m:sSup>
                                      </m:den>
                                    </m:f>
                                  </m:e>
                                </m:d>
                              </m:e>
                            </m:func>
                          </m:e>
                        </m:d>
                      </m:e>
                    </m:func>
                  </m:oMath>
                </a14:m>
                <a:endParaRPr lang="zh-CN" altLang="en-US" sz="2000" dirty="0"/>
              </a:p>
            </p:txBody>
          </p:sp>
        </mc:Choice>
        <mc:Fallback xmlns=""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E8E1CDB1-9AEA-4560-86F8-8ABA2309231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2865" y="3464281"/>
                <a:ext cx="7478268" cy="64934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0912327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1"/>
          <p:cNvSpPr txBox="1"/>
          <p:nvPr/>
        </p:nvSpPr>
        <p:spPr>
          <a:xfrm>
            <a:off x="430624" y="364714"/>
            <a:ext cx="3470502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Aerial Perspective</a:t>
            </a:r>
            <a:endParaRPr lang="en-US" sz="3200" b="1" dirty="0">
              <a:latin typeface="微软雅黑" panose="020B0503020204020204" pitchFamily="34" charset="-122"/>
              <a:ea typeface="微软雅黑" panose="020B0503020204020204" pitchFamily="34" charset="-122"/>
              <a:cs typeface="Arial"/>
            </a:endParaRPr>
          </a:p>
        </p:txBody>
      </p:sp>
      <p:pic>
        <p:nvPicPr>
          <p:cNvPr id="4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0A2A48D-41AA-4DC4-B2C4-CA480E9E2F3A}"/>
              </a:ext>
            </a:extLst>
          </p:cNvPr>
          <p:cNvSpPr/>
          <p:nvPr/>
        </p:nvSpPr>
        <p:spPr>
          <a:xfrm>
            <a:off x="684466" y="1276350"/>
            <a:ext cx="7775068" cy="29518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The atmosphere is not absolutely free of any particle even in clear days.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The haze still exists when we look at distant objects.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The presence of haze is a fundamental cue for human to 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perceive depth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If the haze is 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removed thoroughly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, the image may seem 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unnatural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 and the feeling of 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depth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 may be 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lost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18462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36" name="Imag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" y="0"/>
            <a:ext cx="9143950" cy="4524000"/>
          </a:xfrm>
          <a:prstGeom prst="rect">
            <a:avLst/>
          </a:prstGeom>
        </p:spPr>
      </p:pic>
      <p:pic>
        <p:nvPicPr>
          <p:cNvPr id="37" name="Image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604" y="1463458"/>
            <a:ext cx="25400" cy="1895299"/>
          </a:xfrm>
          <a:prstGeom prst="rect">
            <a:avLst/>
          </a:prstGeom>
        </p:spPr>
      </p:pic>
      <p:sp>
        <p:nvSpPr>
          <p:cNvPr id="2" name="text 1"/>
          <p:cNvSpPr txBox="1"/>
          <p:nvPr/>
        </p:nvSpPr>
        <p:spPr>
          <a:xfrm>
            <a:off x="914400" y="1985001"/>
            <a:ext cx="4572000" cy="6771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r>
              <a:rPr lang="en-US" altLang="zh-CN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Introduction</a:t>
            </a:r>
            <a:endParaRPr lang="en-US" altLang="zh-CN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9" name="Image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6784" y="4749851"/>
            <a:ext cx="548700" cy="39360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1"/>
          <p:cNvSpPr txBox="1"/>
          <p:nvPr/>
        </p:nvSpPr>
        <p:spPr>
          <a:xfrm>
            <a:off x="430624" y="364714"/>
            <a:ext cx="5474256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</a:rPr>
              <a:t>Estimating the Transmission</a:t>
            </a:r>
          </a:p>
        </p:txBody>
      </p:sp>
      <p:pic>
        <p:nvPicPr>
          <p:cNvPr id="20" name="Image">
            <a:extLst>
              <a:ext uri="{FF2B5EF4-FFF2-40B4-BE49-F238E27FC236}">
                <a16:creationId xmlns:a16="http://schemas.microsoft.com/office/drawing/2014/main" id="{95F1B59F-B295-4E9C-8000-FE44D8E8EF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EA5A85B-184E-4397-91BC-5C728F3B751B}"/>
              </a:ext>
            </a:extLst>
          </p:cNvPr>
          <p:cNvCxnSpPr>
            <a:cxnSpLocks/>
          </p:cNvCxnSpPr>
          <p:nvPr/>
        </p:nvCxnSpPr>
        <p:spPr>
          <a:xfrm>
            <a:off x="4572000" y="2088862"/>
            <a:ext cx="0" cy="965776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FBD17B0E-FDDE-4B9B-BB93-C172092E1A53}"/>
                  </a:ext>
                </a:extLst>
              </p:cNvPr>
              <p:cNvSpPr/>
              <p:nvPr/>
            </p:nvSpPr>
            <p:spPr>
              <a:xfrm>
                <a:off x="832865" y="1267411"/>
                <a:ext cx="7478268" cy="64934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zh-CN" altLang="en-US" sz="20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zh-CN" altLang="en-US" sz="20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acc>
                    <m:d>
                      <m:dPr>
                        <m:ctrlPr>
                          <a:rPr lang="zh-CN" alt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zh-CN" altLang="en-US" sz="20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r>
                  <a:rPr lang="zh-CN" altLang="en-US" sz="2000" dirty="0"/>
                  <a:t> </a:t>
                </a:r>
                <a14:m>
                  <m:oMath xmlns:m="http://schemas.openxmlformats.org/officeDocument/2006/math">
                    <m:r>
                      <a:rPr lang="zh-CN" altLang="en-US" sz="2000">
                        <a:latin typeface="Cambria Math" panose="02040503050406030204" pitchFamily="18" charset="0"/>
                      </a:rPr>
                      <m:t>=1−</m:t>
                    </m:r>
                    <m:func>
                      <m:funcPr>
                        <m:ctrlPr>
                          <a:rPr lang="zh-CN" altLang="en-US" sz="20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zh-CN" altLang="en-US" sz="2000" i="1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zh-CN" altLang="en-US" sz="2000">
                                <a:latin typeface="Cambria Math" panose="02040503050406030204" pitchFamily="18" charset="0"/>
                              </a:rPr>
                              <m:t>min</m:t>
                            </m:r>
                          </m:e>
                          <m:lim>
                            <m:r>
                              <a:rPr lang="zh-CN" altLang="en-US" sz="20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lim>
                        </m:limLow>
                      </m:fName>
                      <m:e>
                        <m:d>
                          <m:dPr>
                            <m:ctrlPr>
                              <a:rPr lang="zh-CN" alt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unc>
                              <m:funcPr>
                                <m:ctrlPr>
                                  <a:rPr lang="zh-CN" alt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limLow>
                                  <m:limLowPr>
                                    <m:ctrlPr>
                                      <a:rPr lang="zh-CN" alt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limLow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zh-CN" altLang="en-US" sz="2000">
                                        <a:latin typeface="Cambria Math" panose="02040503050406030204" pitchFamily="18" charset="0"/>
                                      </a:rPr>
                                      <m:t>min</m:t>
                                    </m:r>
                                  </m:e>
                                  <m:lim>
                                    <m:r>
                                      <a:rPr lang="zh-CN" altLang="en-US" sz="20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  <m:r>
                                      <a:rPr lang="zh-CN" altLang="en-US" sz="2000">
                                        <a:latin typeface="Cambria Math" panose="02040503050406030204" pitchFamily="18" charset="0"/>
                                      </a:rPr>
                                      <m:t>∈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zh-CN" altLang="en-US" sz="2000">
                                        <a:latin typeface="Cambria Math" panose="02040503050406030204" pitchFamily="18" charset="0"/>
                                      </a:rPr>
                                      <m:t>Ω</m:t>
                                    </m:r>
                                    <m:d>
                                      <m:dPr>
                                        <m:ctrlPr>
                                          <a:rPr lang="zh-CN" altLang="en-US" sz="20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zh-CN" altLang="en-US" sz="2000" i="1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</m:d>
                                  </m:lim>
                                </m:limLow>
                              </m:fName>
                              <m:e>
                                <m:d>
                                  <m:dPr>
                                    <m:ctrlPr>
                                      <a:rPr lang="zh-CN" alt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f>
                                      <m:fPr>
                                        <m:ctrlPr>
                                          <a:rPr lang="zh-CN" altLang="en-US" sz="20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sSup>
                                          <m:sSupPr>
                                            <m:ctrlPr>
                                              <a:rPr lang="zh-CN" altLang="en-US" sz="2000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zh-CN" altLang="en-US" sz="2000" i="1">
                                                <a:latin typeface="Cambria Math" panose="02040503050406030204" pitchFamily="18" charset="0"/>
                                              </a:rPr>
                                              <m:t>𝐼</m:t>
                                            </m:r>
                                          </m:e>
                                          <m:sup>
                                            <m:r>
                                              <a:rPr lang="zh-CN" altLang="en-US" sz="2000" i="1">
                                                <a:latin typeface="Cambria Math" panose="02040503050406030204" pitchFamily="18" charset="0"/>
                                              </a:rPr>
                                              <m:t>𝑐</m:t>
                                            </m:r>
                                          </m:sup>
                                        </m:sSup>
                                        <m:d>
                                          <m:dPr>
                                            <m:ctrlPr>
                                              <a:rPr lang="zh-CN" altLang="en-US" sz="2000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zh-CN" altLang="en-US" sz="2000" i="1">
                                                <a:latin typeface="Cambria Math" panose="02040503050406030204" pitchFamily="18" charset="0"/>
                                              </a:rPr>
                                              <m:t>𝑦</m:t>
                                            </m:r>
                                          </m:e>
                                        </m:d>
                                      </m:num>
                                      <m:den>
                                        <m:sSup>
                                          <m:sSupPr>
                                            <m:ctrlPr>
                                              <a:rPr lang="zh-CN" altLang="en-US" sz="2000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zh-CN" altLang="en-US" sz="2000" i="1">
                                                <a:latin typeface="Cambria Math" panose="02040503050406030204" pitchFamily="18" charset="0"/>
                                              </a:rPr>
                                              <m:t>𝐴</m:t>
                                            </m:r>
                                          </m:e>
                                          <m:sup>
                                            <m:r>
                                              <a:rPr lang="zh-CN" altLang="en-US" sz="2000" i="1">
                                                <a:latin typeface="Cambria Math" panose="02040503050406030204" pitchFamily="18" charset="0"/>
                                              </a:rPr>
                                              <m:t>𝑐</m:t>
                                            </m:r>
                                          </m:sup>
                                        </m:sSup>
                                      </m:den>
                                    </m:f>
                                  </m:e>
                                </m:d>
                              </m:e>
                            </m:func>
                          </m:e>
                        </m:d>
                      </m:e>
                    </m:func>
                  </m:oMath>
                </a14:m>
                <a:endParaRPr lang="zh-CN" altLang="en-US" sz="2000" dirty="0"/>
              </a:p>
            </p:txBody>
          </p:sp>
        </mc:Choice>
        <mc:Fallback xmlns="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FBD17B0E-FDDE-4B9B-BB93-C172092E1A5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2865" y="1267411"/>
                <a:ext cx="7478268" cy="64934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BC8B18BB-A4BE-444C-B297-669A4B8D962D}"/>
                  </a:ext>
                </a:extLst>
              </p:cNvPr>
              <p:cNvSpPr/>
              <p:nvPr/>
            </p:nvSpPr>
            <p:spPr>
              <a:xfrm>
                <a:off x="685800" y="3040618"/>
                <a:ext cx="8240272" cy="64633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zh-CN" dirty="0"/>
                  <a:t>Keep a very small amount of haze for the distant objects by introducing a constant parameter 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altLang="zh-CN" dirty="0" smtClean="0">
                        <a:solidFill>
                          <a:srgbClr val="EA4335"/>
                        </a:solidFill>
                      </a:rPr>
                      <m:t>ω</m:t>
                    </m:r>
                    <m:r>
                      <m:rPr>
                        <m:nor/>
                      </m:rPr>
                      <a:rPr lang="en-US" altLang="zh-CN" dirty="0"/>
                      <m:t> (0&lt;</m:t>
                    </m:r>
                    <m:r>
                      <m:rPr>
                        <m:nor/>
                      </m:rPr>
                      <a:rPr lang="en-US" altLang="zh-CN" dirty="0"/>
                      <m:t>ω</m:t>
                    </m:r>
                    <m:r>
                      <m:rPr>
                        <m:nor/>
                      </m:rPr>
                      <a:rPr lang="en-US" altLang="zh-CN" dirty="0"/>
                      <m:t>≤1)</m:t>
                    </m:r>
                  </m:oMath>
                </a14:m>
                <a:endParaRPr lang="en-US" altLang="zh-CN" dirty="0"/>
              </a:p>
            </p:txBody>
          </p:sp>
        </mc:Choice>
        <mc:Fallback xmlns="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BC8B18BB-A4BE-444C-B297-669A4B8D962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5800" y="3040618"/>
                <a:ext cx="8240272" cy="646331"/>
              </a:xfrm>
              <a:prstGeom prst="rect">
                <a:avLst/>
              </a:prstGeom>
              <a:blipFill>
                <a:blip r:embed="rId4"/>
                <a:stretch>
                  <a:fillRect l="-666" t="-5660" b="-1415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225F701A-4514-431B-BA59-9B66B7855566}"/>
                  </a:ext>
                </a:extLst>
              </p:cNvPr>
              <p:cNvSpPr/>
              <p:nvPr/>
            </p:nvSpPr>
            <p:spPr>
              <a:xfrm>
                <a:off x="2735374" y="3649052"/>
                <a:ext cx="3673249" cy="71468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̃"/>
                          <m:ctrlPr>
                            <a:rPr lang="zh-CN" altLang="en-US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zh-CN" altLang="en-US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acc>
                      <m:d>
                        <m:dPr>
                          <m:ctrlPr>
                            <a:rPr lang="zh-CN" alt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CN" alt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zh-CN" altLang="en-US" i="0">
                          <a:latin typeface="Cambria Math" panose="02040503050406030204" pitchFamily="18" charset="0"/>
                        </a:rPr>
                        <m:t>=1−</m:t>
                      </m:r>
                      <m:r>
                        <m:rPr>
                          <m:sty m:val="p"/>
                        </m:rPr>
                        <a:rPr lang="zh-CN" altLang="en-US" i="0" smtClean="0">
                          <a:solidFill>
                            <a:srgbClr val="EA4335"/>
                          </a:solidFill>
                          <a:latin typeface="Cambria Math" panose="02040503050406030204" pitchFamily="18" charset="0"/>
                        </a:rPr>
                        <m:t>ω</m:t>
                      </m:r>
                      <m:func>
                        <m:funcPr>
                          <m:ctrlPr>
                            <a:rPr lang="zh-CN" alt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zh-CN" altLang="en-US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zh-CN" altLang="en-US" i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zh-CN" altLang="en-US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lim>
                          </m:limLow>
                        </m:fName>
                        <m:e>
                          <m:d>
                            <m:dPr>
                              <m:ctrlPr>
                                <a:rPr lang="zh-CN" alt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unc>
                                <m:funcPr>
                                  <m:ctrlPr>
                                    <a:rPr lang="zh-CN" altLang="en-US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limLow>
                                    <m:limLowPr>
                                      <m:ctrlPr>
                                        <a:rPr lang="zh-CN" alt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limLow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zh-CN" altLang="en-US" i="0">
                                          <a:latin typeface="Cambria Math" panose="02040503050406030204" pitchFamily="18" charset="0"/>
                                        </a:rPr>
                                        <m:t>min</m:t>
                                      </m:r>
                                    </m:e>
                                    <m:lim>
                                      <m:r>
                                        <a:rPr lang="zh-CN" altLang="en-US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  <m:r>
                                        <a:rPr lang="zh-CN" altLang="en-US" i="0">
                                          <a:latin typeface="Cambria Math" panose="02040503050406030204" pitchFamily="18" charset="0"/>
                                        </a:rPr>
                                        <m:t>∈</m:t>
                                      </m:r>
                                      <m:r>
                                        <m:rPr>
                                          <m:sty m:val="p"/>
                                        </m:rPr>
                                        <a:rPr lang="zh-CN" altLang="en-US" i="0">
                                          <a:latin typeface="Cambria Math" panose="02040503050406030204" pitchFamily="18" charset="0"/>
                                        </a:rPr>
                                        <m:t>Ω</m:t>
                                      </m:r>
                                      <m:d>
                                        <m:dPr>
                                          <m:ctrlPr>
                                            <a:rPr lang="zh-CN" alt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zh-CN" altLang="en-US" i="1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</m:d>
                                    </m:lim>
                                  </m:limLow>
                                </m:fName>
                                <m:e>
                                  <m:d>
                                    <m:dPr>
                                      <m:ctrlPr>
                                        <a:rPr lang="zh-CN" alt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f>
                                        <m:fPr>
                                          <m:ctrlPr>
                                            <a:rPr lang="zh-CN" alt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sSup>
                                            <m:sSupPr>
                                              <m:ctrlPr>
                                                <a:rPr lang="zh-CN" altLang="en-US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lang="zh-CN" altLang="en-US" i="1">
                                                  <a:latin typeface="Cambria Math" panose="02040503050406030204" pitchFamily="18" charset="0"/>
                                                </a:rPr>
                                                <m:t>𝐼</m:t>
                                              </m:r>
                                            </m:e>
                                            <m:sup>
                                              <m:r>
                                                <a:rPr lang="zh-CN" altLang="en-US" i="1">
                                                  <a:latin typeface="Cambria Math" panose="02040503050406030204" pitchFamily="18" charset="0"/>
                                                </a:rPr>
                                                <m:t>𝑐</m:t>
                                              </m:r>
                                            </m:sup>
                                          </m:sSup>
                                          <m:d>
                                            <m:dPr>
                                              <m:ctrlPr>
                                                <a:rPr lang="zh-CN" altLang="en-US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zh-CN" altLang="en-US" i="1">
                                                  <a:latin typeface="Cambria Math" panose="02040503050406030204" pitchFamily="18" charset="0"/>
                                                </a:rPr>
                                                <m:t>𝑦</m:t>
                                              </m:r>
                                            </m:e>
                                          </m:d>
                                        </m:num>
                                        <m:den>
                                          <m:sSup>
                                            <m:sSupPr>
                                              <m:ctrlPr>
                                                <a:rPr lang="zh-CN" altLang="en-US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lang="zh-CN" altLang="en-US" i="1">
                                                  <a:latin typeface="Cambria Math" panose="02040503050406030204" pitchFamily="18" charset="0"/>
                                                </a:rPr>
                                                <m:t>𝐴</m:t>
                                              </m:r>
                                            </m:e>
                                            <m:sup>
                                              <m:r>
                                                <a:rPr lang="zh-CN" altLang="en-US" i="1">
                                                  <a:latin typeface="Cambria Math" panose="02040503050406030204" pitchFamily="18" charset="0"/>
                                                </a:rPr>
                                                <m:t>𝑐</m:t>
                                              </m:r>
                                            </m:sup>
                                          </m:sSup>
                                        </m:den>
                                      </m:f>
                                    </m:e>
                                  </m:d>
                                </m:e>
                              </m:func>
                            </m:e>
                          </m:d>
                        </m:e>
                      </m:func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225F701A-4514-431B-BA59-9B66B785556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35374" y="3649052"/>
                <a:ext cx="3673249" cy="714683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634028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6414F2D8-DBCE-496A-AA5C-595D28B842EA}"/>
                  </a:ext>
                </a:extLst>
              </p:cNvPr>
              <p:cNvSpPr/>
              <p:nvPr/>
            </p:nvSpPr>
            <p:spPr>
              <a:xfrm>
                <a:off x="2700745" y="714666"/>
                <a:ext cx="3673249" cy="71468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̃"/>
                          <m:ctrlPr>
                            <a:rPr lang="zh-CN" altLang="en-US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zh-CN" altLang="en-US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acc>
                      <m:d>
                        <m:dPr>
                          <m:ctrlPr>
                            <a:rPr lang="zh-CN" alt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CN" alt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zh-CN" altLang="en-US" i="0">
                          <a:latin typeface="Cambria Math" panose="02040503050406030204" pitchFamily="18" charset="0"/>
                        </a:rPr>
                        <m:t>=1−</m:t>
                      </m:r>
                      <m:r>
                        <m:rPr>
                          <m:sty m:val="p"/>
                        </m:rPr>
                        <a:rPr lang="zh-CN" altLang="en-US" i="0" smtClean="0">
                          <a:solidFill>
                            <a:srgbClr val="EA4335"/>
                          </a:solidFill>
                          <a:latin typeface="Cambria Math" panose="02040503050406030204" pitchFamily="18" charset="0"/>
                        </a:rPr>
                        <m:t>ω</m:t>
                      </m:r>
                      <m:func>
                        <m:funcPr>
                          <m:ctrlPr>
                            <a:rPr lang="zh-CN" alt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zh-CN" altLang="en-US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zh-CN" altLang="en-US" i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zh-CN" altLang="en-US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lim>
                          </m:limLow>
                        </m:fName>
                        <m:e>
                          <m:d>
                            <m:dPr>
                              <m:ctrlPr>
                                <a:rPr lang="zh-CN" alt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unc>
                                <m:funcPr>
                                  <m:ctrlPr>
                                    <a:rPr lang="zh-CN" altLang="en-US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limLow>
                                    <m:limLowPr>
                                      <m:ctrlPr>
                                        <a:rPr lang="zh-CN" alt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limLow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zh-CN" altLang="en-US" i="0">
                                          <a:latin typeface="Cambria Math" panose="02040503050406030204" pitchFamily="18" charset="0"/>
                                        </a:rPr>
                                        <m:t>min</m:t>
                                      </m:r>
                                    </m:e>
                                    <m:lim>
                                      <m:r>
                                        <a:rPr lang="zh-CN" altLang="en-US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  <m:r>
                                        <a:rPr lang="zh-CN" altLang="en-US" i="0">
                                          <a:latin typeface="Cambria Math" panose="02040503050406030204" pitchFamily="18" charset="0"/>
                                        </a:rPr>
                                        <m:t>∈</m:t>
                                      </m:r>
                                      <m:r>
                                        <m:rPr>
                                          <m:sty m:val="p"/>
                                        </m:rPr>
                                        <a:rPr lang="zh-CN" altLang="en-US" i="0">
                                          <a:latin typeface="Cambria Math" panose="02040503050406030204" pitchFamily="18" charset="0"/>
                                        </a:rPr>
                                        <m:t>Ω</m:t>
                                      </m:r>
                                      <m:d>
                                        <m:dPr>
                                          <m:ctrlPr>
                                            <a:rPr lang="zh-CN" alt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zh-CN" altLang="en-US" i="1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</m:d>
                                    </m:lim>
                                  </m:limLow>
                                </m:fName>
                                <m:e>
                                  <m:d>
                                    <m:dPr>
                                      <m:ctrlPr>
                                        <a:rPr lang="zh-CN" alt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f>
                                        <m:fPr>
                                          <m:ctrlPr>
                                            <a:rPr lang="zh-CN" alt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sSup>
                                            <m:sSupPr>
                                              <m:ctrlPr>
                                                <a:rPr lang="zh-CN" altLang="en-US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lang="zh-CN" altLang="en-US" i="1">
                                                  <a:latin typeface="Cambria Math" panose="02040503050406030204" pitchFamily="18" charset="0"/>
                                                </a:rPr>
                                                <m:t>𝐼</m:t>
                                              </m:r>
                                            </m:e>
                                            <m:sup>
                                              <m:r>
                                                <a:rPr lang="zh-CN" altLang="en-US" i="1">
                                                  <a:latin typeface="Cambria Math" panose="02040503050406030204" pitchFamily="18" charset="0"/>
                                                </a:rPr>
                                                <m:t>𝑐</m:t>
                                              </m:r>
                                            </m:sup>
                                          </m:sSup>
                                          <m:d>
                                            <m:dPr>
                                              <m:ctrlPr>
                                                <a:rPr lang="zh-CN" altLang="en-US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zh-CN" altLang="en-US" i="1">
                                                  <a:latin typeface="Cambria Math" panose="02040503050406030204" pitchFamily="18" charset="0"/>
                                                </a:rPr>
                                                <m:t>𝑦</m:t>
                                              </m:r>
                                            </m:e>
                                          </m:d>
                                        </m:num>
                                        <m:den>
                                          <m:sSup>
                                            <m:sSupPr>
                                              <m:ctrlPr>
                                                <a:rPr lang="zh-CN" altLang="en-US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lang="zh-CN" altLang="en-US" i="1">
                                                  <a:latin typeface="Cambria Math" panose="02040503050406030204" pitchFamily="18" charset="0"/>
                                                </a:rPr>
                                                <m:t>𝐴</m:t>
                                              </m:r>
                                            </m:e>
                                            <m:sup>
                                              <m:r>
                                                <a:rPr lang="zh-CN" altLang="en-US" i="1">
                                                  <a:latin typeface="Cambria Math" panose="02040503050406030204" pitchFamily="18" charset="0"/>
                                                </a:rPr>
                                                <m:t>𝑐</m:t>
                                              </m:r>
                                            </m:sup>
                                          </m:sSup>
                                        </m:den>
                                      </m:f>
                                    </m:e>
                                  </m:d>
                                </m:e>
                              </m:func>
                            </m:e>
                          </m:d>
                        </m:e>
                      </m:func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6414F2D8-DBCE-496A-AA5C-595D28B842E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00745" y="714666"/>
                <a:ext cx="3673249" cy="714683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ext 1"/>
          <p:cNvSpPr txBox="1"/>
          <p:nvPr/>
        </p:nvSpPr>
        <p:spPr>
          <a:xfrm>
            <a:off x="430624" y="364714"/>
            <a:ext cx="1651093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</a:rPr>
              <a:t>Example</a:t>
            </a:r>
          </a:p>
        </p:txBody>
      </p:sp>
      <p:pic>
        <p:nvPicPr>
          <p:cNvPr id="20" name="Image">
            <a:extLst>
              <a:ext uri="{FF2B5EF4-FFF2-40B4-BE49-F238E27FC236}">
                <a16:creationId xmlns:a16="http://schemas.microsoft.com/office/drawing/2014/main" id="{95F1B59F-B295-4E9C-8000-FE44D8E8EF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D7293BC-6B55-4CDD-9595-11F9C7E03E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149" y="2325272"/>
            <a:ext cx="2357105" cy="157140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1C2D41C-2818-4E23-A1AE-F842EC0461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68623" y="2325272"/>
            <a:ext cx="2357105" cy="157140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45E6860-A7E2-4676-8BF3-833B82F6A46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40097" y="2325272"/>
            <a:ext cx="2351264" cy="157076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54359E8-2994-4616-94BC-6B08D52E91C7}"/>
              </a:ext>
            </a:extLst>
          </p:cNvPr>
          <p:cNvSpPr/>
          <p:nvPr/>
        </p:nvSpPr>
        <p:spPr>
          <a:xfrm>
            <a:off x="1206727" y="3896033"/>
            <a:ext cx="7954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Input I</a:t>
            </a:r>
            <a:endParaRPr lang="zh-CN" alt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C2EFF3-2534-48F3-9421-E20C876B601E}"/>
              </a:ext>
            </a:extLst>
          </p:cNvPr>
          <p:cNvSpPr/>
          <p:nvPr/>
        </p:nvSpPr>
        <p:spPr>
          <a:xfrm>
            <a:off x="3692892" y="3890465"/>
            <a:ext cx="13011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Estimated  t</a:t>
            </a:r>
            <a:endParaRPr lang="zh-CN" alt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77378F5-ABF8-464D-8078-48D9FED17DFA}"/>
              </a:ext>
            </a:extLst>
          </p:cNvPr>
          <p:cNvSpPr/>
          <p:nvPr/>
        </p:nvSpPr>
        <p:spPr>
          <a:xfrm>
            <a:off x="6190963" y="3904327"/>
            <a:ext cx="1862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Haze Free Image J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C109A7E3-A03F-4086-B3E3-8ED1CFBE5D9B}"/>
                  </a:ext>
                </a:extLst>
              </p:cNvPr>
              <p:cNvSpPr/>
              <p:nvPr/>
            </p:nvSpPr>
            <p:spPr>
              <a:xfrm>
                <a:off x="2151403" y="1507978"/>
                <a:ext cx="4384168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i="1">
                          <a:latin typeface="Cambria Math" panose="02040503050406030204" pitchFamily="18" charset="0"/>
                        </a:rPr>
                        <m:t>𝐼</m:t>
                      </m:r>
                      <m:r>
                        <a:rPr lang="zh-CN" altLang="en-US" i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zh-CN" altLang="en-US" i="1">
                          <a:latin typeface="Cambria Math" panose="02040503050406030204" pitchFamily="18" charset="0"/>
                        </a:rPr>
                        <m:t>𝐽</m:t>
                      </m:r>
                      <m:r>
                        <a:rPr lang="zh-CN" altLang="en-US" i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zh-CN" altLang="en-US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zh-CN" altLang="en-US" i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zh-CN" altLang="en-US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zh-CN" altLang="en-US" i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d>
                        <m:dPr>
                          <m:ctrlPr>
                            <a:rPr lang="zh-CN" alt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CN" altLang="en-US" i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zh-CN" alt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</m:oMath>
                  </m:oMathPara>
                </a14:m>
                <a:endParaRPr lang="zh-CN" altLang="en-US" sz="3200" dirty="0"/>
              </a:p>
            </p:txBody>
          </p:sp>
        </mc:Choice>
        <mc:Fallback xmlns=""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C109A7E3-A03F-4086-B3E3-8ED1CFBE5D9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51403" y="1507978"/>
                <a:ext cx="4384168" cy="369332"/>
              </a:xfrm>
              <a:prstGeom prst="rect">
                <a:avLst/>
              </a:prstGeom>
              <a:blipFill>
                <a:blip r:embed="rId7"/>
                <a:stretch>
                  <a:fillRect b="-983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" name="Picture 12">
            <a:extLst>
              <a:ext uri="{FF2B5EF4-FFF2-40B4-BE49-F238E27FC236}">
                <a16:creationId xmlns:a16="http://schemas.microsoft.com/office/drawing/2014/main" id="{536B9E84-3F49-49EA-A0C8-68293A51971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35571" y="471223"/>
            <a:ext cx="1173283" cy="1173283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B16EFD1A-1E88-4F49-A628-7A78F3BB886A}"/>
              </a:ext>
            </a:extLst>
          </p:cNvPr>
          <p:cNvSpPr/>
          <p:nvPr/>
        </p:nvSpPr>
        <p:spPr>
          <a:xfrm>
            <a:off x="4031516" y="2724150"/>
            <a:ext cx="388084" cy="388084"/>
          </a:xfrm>
          <a:prstGeom prst="rect">
            <a:avLst/>
          </a:prstGeom>
          <a:noFill/>
          <a:ln>
            <a:solidFill>
              <a:srgbClr val="FBBC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040584A-3F52-486D-B7A3-6505F59B2E2E}"/>
              </a:ext>
            </a:extLst>
          </p:cNvPr>
          <p:cNvCxnSpPr>
            <a:cxnSpLocks/>
          </p:cNvCxnSpPr>
          <p:nvPr/>
        </p:nvCxnSpPr>
        <p:spPr>
          <a:xfrm flipV="1">
            <a:off x="4501927" y="1538730"/>
            <a:ext cx="1787821" cy="1146888"/>
          </a:xfrm>
          <a:prstGeom prst="straightConnector1">
            <a:avLst/>
          </a:prstGeom>
          <a:ln>
            <a:solidFill>
              <a:srgbClr val="FBBC04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215156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1"/>
          <p:cNvSpPr txBox="1"/>
          <p:nvPr/>
        </p:nvSpPr>
        <p:spPr>
          <a:xfrm>
            <a:off x="430624" y="364714"/>
            <a:ext cx="2473434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</a:rPr>
              <a:t>Soft Matting</a:t>
            </a:r>
          </a:p>
        </p:txBody>
      </p:sp>
      <p:pic>
        <p:nvPicPr>
          <p:cNvPr id="20" name="Image">
            <a:extLst>
              <a:ext uri="{FF2B5EF4-FFF2-40B4-BE49-F238E27FC236}">
                <a16:creationId xmlns:a16="http://schemas.microsoft.com/office/drawing/2014/main" id="{95F1B59F-B295-4E9C-8000-FE44D8E8EF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D7293BC-6B55-4CDD-9595-11F9C7E03E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149" y="2325272"/>
            <a:ext cx="2357105" cy="157140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1C2D41C-2818-4E23-A1AE-F842EC0461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68623" y="2325272"/>
            <a:ext cx="2357105" cy="157140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45E6860-A7E2-4676-8BF3-833B82F6A4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40097" y="2325272"/>
            <a:ext cx="2351264" cy="157076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54359E8-2994-4616-94BC-6B08D52E91C7}"/>
              </a:ext>
            </a:extLst>
          </p:cNvPr>
          <p:cNvSpPr/>
          <p:nvPr/>
        </p:nvSpPr>
        <p:spPr>
          <a:xfrm>
            <a:off x="1206727" y="3896033"/>
            <a:ext cx="7954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Input I</a:t>
            </a:r>
            <a:endParaRPr lang="zh-CN" alt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C2EFF3-2534-48F3-9421-E20C876B601E}"/>
              </a:ext>
            </a:extLst>
          </p:cNvPr>
          <p:cNvSpPr/>
          <p:nvPr/>
        </p:nvSpPr>
        <p:spPr>
          <a:xfrm>
            <a:off x="3692892" y="3890465"/>
            <a:ext cx="13011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Estimated  t</a:t>
            </a:r>
            <a:endParaRPr lang="zh-CN" alt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77378F5-ABF8-464D-8078-48D9FED17DFA}"/>
              </a:ext>
            </a:extLst>
          </p:cNvPr>
          <p:cNvSpPr/>
          <p:nvPr/>
        </p:nvSpPr>
        <p:spPr>
          <a:xfrm>
            <a:off x="6190963" y="3904327"/>
            <a:ext cx="1862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Haze Free Image J</a:t>
            </a:r>
            <a:endParaRPr lang="zh-CN" alt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16EFD1A-1E88-4F49-A628-7A78F3BB886A}"/>
              </a:ext>
            </a:extLst>
          </p:cNvPr>
          <p:cNvSpPr/>
          <p:nvPr/>
        </p:nvSpPr>
        <p:spPr>
          <a:xfrm>
            <a:off x="6707934" y="2722568"/>
            <a:ext cx="388084" cy="388084"/>
          </a:xfrm>
          <a:prstGeom prst="rect">
            <a:avLst/>
          </a:prstGeom>
          <a:noFill/>
          <a:ln>
            <a:solidFill>
              <a:srgbClr val="FBBC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040584A-3F52-486D-B7A3-6505F59B2E2E}"/>
              </a:ext>
            </a:extLst>
          </p:cNvPr>
          <p:cNvCxnSpPr>
            <a:cxnSpLocks/>
          </p:cNvCxnSpPr>
          <p:nvPr/>
        </p:nvCxnSpPr>
        <p:spPr>
          <a:xfrm flipV="1">
            <a:off x="6901976" y="1746873"/>
            <a:ext cx="282209" cy="803407"/>
          </a:xfrm>
          <a:prstGeom prst="straightConnector1">
            <a:avLst/>
          </a:prstGeom>
          <a:ln>
            <a:solidFill>
              <a:srgbClr val="FBBC04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C54889A4-8558-4EC2-830A-BB6DD735F0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35571" y="471223"/>
            <a:ext cx="1173283" cy="117328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657FD77-C724-4BEF-80D9-D924475A96A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16465" y="471223"/>
            <a:ext cx="1173283" cy="1173283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0E449C02-D089-4741-B247-AD308D250172}"/>
              </a:ext>
            </a:extLst>
          </p:cNvPr>
          <p:cNvSpPr/>
          <p:nvPr/>
        </p:nvSpPr>
        <p:spPr>
          <a:xfrm>
            <a:off x="4031516" y="2724150"/>
            <a:ext cx="388084" cy="388084"/>
          </a:xfrm>
          <a:prstGeom prst="rect">
            <a:avLst/>
          </a:prstGeom>
          <a:noFill/>
          <a:ln>
            <a:solidFill>
              <a:srgbClr val="FBBC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ADC030F-1497-4906-B4B8-9C8EDB754325}"/>
              </a:ext>
            </a:extLst>
          </p:cNvPr>
          <p:cNvCxnSpPr>
            <a:cxnSpLocks/>
          </p:cNvCxnSpPr>
          <p:nvPr/>
        </p:nvCxnSpPr>
        <p:spPr>
          <a:xfrm flipV="1">
            <a:off x="4501927" y="1747681"/>
            <a:ext cx="1348954" cy="937937"/>
          </a:xfrm>
          <a:prstGeom prst="straightConnector1">
            <a:avLst/>
          </a:prstGeom>
          <a:ln>
            <a:solidFill>
              <a:srgbClr val="FBBC04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F7F97B8F-CE3D-4846-A5C4-A593DE241AC8}"/>
              </a:ext>
            </a:extLst>
          </p:cNvPr>
          <p:cNvSpPr/>
          <p:nvPr/>
        </p:nvSpPr>
        <p:spPr>
          <a:xfrm>
            <a:off x="1206727" y="1072030"/>
            <a:ext cx="371084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/>
              <a:t>C</a:t>
            </a:r>
            <a:r>
              <a:rPr lang="zh-CN" altLang="en-US" dirty="0"/>
              <a:t>ontains some block effects </a:t>
            </a:r>
            <a:r>
              <a:rPr lang="en-US" altLang="zh-CN" dirty="0"/>
              <a:t>since the transmission is not always constant in a patch.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088187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1"/>
          <p:cNvSpPr txBox="1"/>
          <p:nvPr/>
        </p:nvSpPr>
        <p:spPr>
          <a:xfrm>
            <a:off x="430624" y="364714"/>
            <a:ext cx="2473434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</a:rPr>
              <a:t>Soft Matting</a:t>
            </a:r>
          </a:p>
        </p:txBody>
      </p:sp>
      <p:pic>
        <p:nvPicPr>
          <p:cNvPr id="20" name="Image">
            <a:extLst>
              <a:ext uri="{FF2B5EF4-FFF2-40B4-BE49-F238E27FC236}">
                <a16:creationId xmlns:a16="http://schemas.microsoft.com/office/drawing/2014/main" id="{95F1B59F-B295-4E9C-8000-FE44D8E8EF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548108DE-5FF1-4F6D-AC88-91A8EB8B6EE4}"/>
                  </a:ext>
                </a:extLst>
              </p:cNvPr>
              <p:cNvSpPr/>
              <p:nvPr/>
            </p:nvSpPr>
            <p:spPr>
              <a:xfrm>
                <a:off x="4038600" y="1505597"/>
                <a:ext cx="4384168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i="1">
                          <a:latin typeface="Cambria Math" panose="02040503050406030204" pitchFamily="18" charset="0"/>
                        </a:rPr>
                        <m:t>𝐼</m:t>
                      </m:r>
                      <m:r>
                        <a:rPr lang="zh-CN" altLang="en-US" i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zh-CN" altLang="en-US" i="1">
                          <a:latin typeface="Cambria Math" panose="02040503050406030204" pitchFamily="18" charset="0"/>
                        </a:rPr>
                        <m:t>𝐽</m:t>
                      </m:r>
                      <m:r>
                        <a:rPr lang="zh-CN" altLang="en-US" i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zh-CN" altLang="en-US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zh-CN" altLang="en-US" i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zh-CN" altLang="en-US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zh-CN" altLang="en-US" i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d>
                        <m:dPr>
                          <m:ctrlPr>
                            <a:rPr lang="zh-CN" alt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CN" altLang="en-US" i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zh-CN" alt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</m:oMath>
                  </m:oMathPara>
                </a14:m>
                <a:endParaRPr lang="zh-CN" altLang="en-US" sz="3200" dirty="0"/>
              </a:p>
            </p:txBody>
          </p:sp>
        </mc:Choice>
        <mc:Fallback xmlns=""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548108DE-5FF1-4F6D-AC88-91A8EB8B6EE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38600" y="1505597"/>
                <a:ext cx="4384168" cy="369332"/>
              </a:xfrm>
              <a:prstGeom prst="rect">
                <a:avLst/>
              </a:prstGeom>
              <a:blipFill>
                <a:blip r:embed="rId3"/>
                <a:stretch>
                  <a:fillRect b="-819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Rectangle 7">
            <a:extLst>
              <a:ext uri="{FF2B5EF4-FFF2-40B4-BE49-F238E27FC236}">
                <a16:creationId xmlns:a16="http://schemas.microsoft.com/office/drawing/2014/main" id="{87B52E01-268C-4D35-A9A9-265EF39630D7}"/>
              </a:ext>
            </a:extLst>
          </p:cNvPr>
          <p:cNvSpPr/>
          <p:nvPr/>
        </p:nvSpPr>
        <p:spPr>
          <a:xfrm>
            <a:off x="914400" y="1505597"/>
            <a:ext cx="24817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Haze imaging model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00CCD820-934C-4A5A-A43A-C05C2CF2E344}"/>
                  </a:ext>
                </a:extLst>
              </p:cNvPr>
              <p:cNvSpPr/>
              <p:nvPr/>
            </p:nvSpPr>
            <p:spPr>
              <a:xfrm>
                <a:off x="5022180" y="1884454"/>
                <a:ext cx="2417007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i="1">
                          <a:latin typeface="Cambria Math" panose="02040503050406030204" pitchFamily="18" charset="0"/>
                        </a:rPr>
                        <m:t>𝐼</m:t>
                      </m:r>
                      <m:r>
                        <a:rPr lang="zh-CN" altLang="en-US" i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zh-CN" altLang="en-US" i="1"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zh-CN" altLang="en-US" i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m:rPr>
                          <m:sty m:val="p"/>
                        </m:rPr>
                        <a:rPr lang="zh-CN" altLang="en-US" i="0">
                          <a:latin typeface="Cambria Math" panose="02040503050406030204" pitchFamily="18" charset="0"/>
                        </a:rPr>
                        <m:t>α</m:t>
                      </m:r>
                      <m:r>
                        <a:rPr lang="zh-CN" altLang="en-US" i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zh-CN" altLang="en-US" i="1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zh-CN" altLang="en-US" i="0">
                          <a:latin typeface="Cambria Math" panose="02040503050406030204" pitchFamily="18" charset="0"/>
                        </a:rPr>
                        <m:t>⋅</m:t>
                      </m:r>
                      <m:d>
                        <m:dPr>
                          <m:ctrlPr>
                            <a:rPr lang="zh-CN" alt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CN" altLang="en-US" i="0"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m:rPr>
                              <m:sty m:val="p"/>
                            </m:rPr>
                            <a:rPr lang="zh-CN" altLang="en-US" i="0">
                              <a:latin typeface="Cambria Math" panose="02040503050406030204" pitchFamily="18" charset="0"/>
                            </a:rPr>
                            <m:t>α</m:t>
                          </m:r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00CCD820-934C-4A5A-A43A-C05C2CF2E34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22180" y="1884454"/>
                <a:ext cx="2417007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ectangle 12">
            <a:extLst>
              <a:ext uri="{FF2B5EF4-FFF2-40B4-BE49-F238E27FC236}">
                <a16:creationId xmlns:a16="http://schemas.microsoft.com/office/drawing/2014/main" id="{877BBA9B-478C-49CB-AC02-EAB840E762B8}"/>
              </a:ext>
            </a:extLst>
          </p:cNvPr>
          <p:cNvSpPr/>
          <p:nvPr/>
        </p:nvSpPr>
        <p:spPr>
          <a:xfrm>
            <a:off x="914400" y="1884454"/>
            <a:ext cx="37836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Matting model </a:t>
            </a:r>
            <a:r>
              <a:rPr lang="en-US" altLang="zh-CN" sz="1400" dirty="0"/>
              <a:t>[Levin et al., CVPR ‘06] </a:t>
            </a:r>
            <a:endParaRPr lang="en-US" altLang="zh-CN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BE91266-428B-47AB-84A3-EE61FBE765E0}"/>
              </a:ext>
            </a:extLst>
          </p:cNvPr>
          <p:cNvSpPr/>
          <p:nvPr/>
        </p:nvSpPr>
        <p:spPr>
          <a:xfrm>
            <a:off x="1361054" y="3227851"/>
            <a:ext cx="21546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Foreground Color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9BACF26-81BA-4113-970F-E0F42E4AB8FF}"/>
              </a:ext>
            </a:extLst>
          </p:cNvPr>
          <p:cNvCxnSpPr>
            <a:cxnSpLocks/>
            <a:stCxn id="25" idx="0"/>
          </p:cNvCxnSpPr>
          <p:nvPr/>
        </p:nvCxnSpPr>
        <p:spPr>
          <a:xfrm flipV="1">
            <a:off x="2438400" y="2263313"/>
            <a:ext cx="3048000" cy="964538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6DA4832E-BFB4-4B27-A58B-EBC34305E2DB}"/>
              </a:ext>
            </a:extLst>
          </p:cNvPr>
          <p:cNvSpPr/>
          <p:nvPr/>
        </p:nvSpPr>
        <p:spPr>
          <a:xfrm>
            <a:off x="3699027" y="3223143"/>
            <a:ext cx="21546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Background Color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E5C9F2E-2F79-44F2-9D8F-2AD546E17148}"/>
              </a:ext>
            </a:extLst>
          </p:cNvPr>
          <p:cNvCxnSpPr>
            <a:cxnSpLocks/>
            <a:stCxn id="29" idx="0"/>
            <a:endCxn id="10" idx="2"/>
          </p:cNvCxnSpPr>
          <p:nvPr/>
        </p:nvCxnSpPr>
        <p:spPr>
          <a:xfrm flipV="1">
            <a:off x="4776373" y="2253786"/>
            <a:ext cx="1454311" cy="969357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337FC759-A889-4D3C-960A-FD3B239F1986}"/>
              </a:ext>
            </a:extLst>
          </p:cNvPr>
          <p:cNvSpPr/>
          <p:nvPr/>
        </p:nvSpPr>
        <p:spPr>
          <a:xfrm>
            <a:off x="6073621" y="3223143"/>
            <a:ext cx="24688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Foreground </a:t>
            </a:r>
            <a:r>
              <a:rPr lang="en-US" altLang="zh-CN" dirty="0">
                <a:solidFill>
                  <a:srgbClr val="333333"/>
                </a:solidFill>
                <a:latin typeface="arial" panose="020B0604020202020204" pitchFamily="34" charset="0"/>
              </a:rPr>
              <a:t>Opacity </a:t>
            </a:r>
            <a:endParaRPr lang="zh-CN" altLang="en-US" dirty="0"/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BF7E61D1-C02B-4C20-90E7-EA8AAD7F6CC5}"/>
              </a:ext>
            </a:extLst>
          </p:cNvPr>
          <p:cNvCxnSpPr>
            <a:cxnSpLocks/>
            <a:stCxn id="35" idx="0"/>
          </p:cNvCxnSpPr>
          <p:nvPr/>
        </p:nvCxnSpPr>
        <p:spPr>
          <a:xfrm flipH="1" flipV="1">
            <a:off x="7162800" y="2249024"/>
            <a:ext cx="145230" cy="974119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FECF11FD-220F-4A7D-B5C7-1DBC7E1F00C2}"/>
                  </a:ext>
                </a:extLst>
              </p:cNvPr>
              <p:cNvSpPr/>
              <p:nvPr/>
            </p:nvSpPr>
            <p:spPr>
              <a:xfrm>
                <a:off x="914400" y="3856394"/>
                <a:ext cx="7010400" cy="64633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zh-CN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Therefore, let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𝑡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⇔</m:t>
                    </m:r>
                    <m:r>
                      <m:rPr>
                        <m:sty m:val="p"/>
                      </m:rPr>
                      <a:rPr lang="zh-CN" altLang="en-US">
                        <a:latin typeface="Cambria Math" panose="02040503050406030204" pitchFamily="18" charset="0"/>
                      </a:rPr>
                      <m:t>α</m:t>
                    </m:r>
                    <m:r>
                      <a:rPr lang="en-US" altLang="zh-CN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zh-CN" dirty="0">
                    <a:latin typeface="微软雅黑" panose="020B0503020204020204" pitchFamily="34" charset="-122"/>
                  </a:rPr>
                  <a:t>and use </a:t>
                </a:r>
                <a:r>
                  <a:rPr lang="en-US" altLang="zh-CN" dirty="0">
                    <a:solidFill>
                      <a:srgbClr val="4285F4"/>
                    </a:solidFill>
                    <a:latin typeface="微软雅黑" panose="020B0503020204020204" pitchFamily="34" charset="-122"/>
                  </a:rPr>
                  <a:t>soft matting algorithm </a:t>
                </a:r>
                <a:r>
                  <a:rPr lang="en-US" altLang="zh-CN" dirty="0">
                    <a:latin typeface="微软雅黑" panose="020B0503020204020204" pitchFamily="34" charset="-122"/>
                  </a:rPr>
                  <a:t>to refine </a:t>
                </a:r>
                <a:r>
                  <a:rPr lang="en-US" altLang="zh-CN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Arial"/>
                  </a:rPr>
                  <a:t>transmission</a:t>
                </a:r>
                <a:r>
                  <a:rPr lang="en-US" altLang="zh-CN" dirty="0">
                    <a:latin typeface="微软雅黑" panose="020B0503020204020204" pitchFamily="34" charset="-122"/>
                  </a:rPr>
                  <a:t>.</a:t>
                </a:r>
              </a:p>
            </p:txBody>
          </p:sp>
        </mc:Choice>
        <mc:Fallback xmlns=""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FECF11FD-220F-4A7D-B5C7-1DBC7E1F00C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4400" y="3856394"/>
                <a:ext cx="7010400" cy="646331"/>
              </a:xfrm>
              <a:prstGeom prst="rect">
                <a:avLst/>
              </a:prstGeom>
              <a:blipFill>
                <a:blip r:embed="rId5"/>
                <a:stretch>
                  <a:fillRect l="-696" t="-5660" b="-1415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3261051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93DFFB24-0BEA-439F-AE0B-C5A74F95BEEC}"/>
              </a:ext>
            </a:extLst>
          </p:cNvPr>
          <p:cNvSpPr/>
          <p:nvPr/>
        </p:nvSpPr>
        <p:spPr>
          <a:xfrm>
            <a:off x="6611206" y="2271307"/>
            <a:ext cx="170091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rgbClr val="4285F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Smoothness term</a:t>
            </a:r>
            <a:endParaRPr lang="zh-CN" altLang="en-US" sz="1400" dirty="0">
              <a:solidFill>
                <a:srgbClr val="4285F4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834669-00D4-4F47-BA9E-18BED7BA6B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6864" y="1501430"/>
            <a:ext cx="4572000" cy="748725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120B3510-99B7-4F91-8102-FEAB1FBABAB7}"/>
              </a:ext>
            </a:extLst>
          </p:cNvPr>
          <p:cNvSpPr/>
          <p:nvPr/>
        </p:nvSpPr>
        <p:spPr>
          <a:xfrm>
            <a:off x="7001312" y="2196655"/>
            <a:ext cx="830806" cy="45719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1" name="text 1"/>
          <p:cNvSpPr txBox="1"/>
          <p:nvPr/>
        </p:nvSpPr>
        <p:spPr>
          <a:xfrm>
            <a:off x="430624" y="364714"/>
            <a:ext cx="2473434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</a:rPr>
              <a:t>Soft Matting</a:t>
            </a:r>
          </a:p>
        </p:txBody>
      </p:sp>
      <p:pic>
        <p:nvPicPr>
          <p:cNvPr id="20" name="Image">
            <a:extLst>
              <a:ext uri="{FF2B5EF4-FFF2-40B4-BE49-F238E27FC236}">
                <a16:creationId xmlns:a16="http://schemas.microsoft.com/office/drawing/2014/main" id="{95F1B59F-B295-4E9C-8000-FE44D8E8EF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7B52E01-268C-4D35-A9A9-265EF39630D7}"/>
              </a:ext>
            </a:extLst>
          </p:cNvPr>
          <p:cNvSpPr/>
          <p:nvPr/>
        </p:nvSpPr>
        <p:spPr>
          <a:xfrm>
            <a:off x="914400" y="1691127"/>
            <a:ext cx="17107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Cost Function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BE91266-428B-47AB-84A3-EE61FBE765E0}"/>
              </a:ext>
            </a:extLst>
          </p:cNvPr>
          <p:cNvSpPr/>
          <p:nvPr/>
        </p:nvSpPr>
        <p:spPr>
          <a:xfrm>
            <a:off x="5764172" y="3220819"/>
            <a:ext cx="215469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Matting Laplacian matrix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9BACF26-81BA-4113-970F-E0F42E4AB8FF}"/>
              </a:ext>
            </a:extLst>
          </p:cNvPr>
          <p:cNvCxnSpPr>
            <a:cxnSpLocks/>
            <a:stCxn id="25" idx="0"/>
          </p:cNvCxnSpPr>
          <p:nvPr/>
        </p:nvCxnSpPr>
        <p:spPr>
          <a:xfrm flipV="1">
            <a:off x="6841518" y="2060459"/>
            <a:ext cx="620146" cy="1160360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337FC759-A889-4D3C-960A-FD3B239F1986}"/>
              </a:ext>
            </a:extLst>
          </p:cNvPr>
          <p:cNvSpPr/>
          <p:nvPr/>
        </p:nvSpPr>
        <p:spPr>
          <a:xfrm>
            <a:off x="1371600" y="3264406"/>
            <a:ext cx="29777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Regularization parameter</a:t>
            </a:r>
            <a:endParaRPr lang="zh-CN" altLang="en-US" dirty="0"/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BF7E61D1-C02B-4C20-90E7-EA8AAD7F6CC5}"/>
              </a:ext>
            </a:extLst>
          </p:cNvPr>
          <p:cNvCxnSpPr>
            <a:cxnSpLocks/>
          </p:cNvCxnSpPr>
          <p:nvPr/>
        </p:nvCxnSpPr>
        <p:spPr>
          <a:xfrm flipV="1">
            <a:off x="2860469" y="2060459"/>
            <a:ext cx="1927891" cy="1203947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A49BEE57-54DE-4442-9275-0133972F913A}"/>
              </a:ext>
            </a:extLst>
          </p:cNvPr>
          <p:cNvSpPr/>
          <p:nvPr/>
        </p:nvSpPr>
        <p:spPr>
          <a:xfrm>
            <a:off x="4635960" y="2201448"/>
            <a:ext cx="1835104" cy="45719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70695A7-52A1-49B0-8F00-E0CE06426D73}"/>
              </a:ext>
            </a:extLst>
          </p:cNvPr>
          <p:cNvSpPr/>
          <p:nvPr/>
        </p:nvSpPr>
        <p:spPr>
          <a:xfrm>
            <a:off x="5088362" y="2272112"/>
            <a:ext cx="104528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Data term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714286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1"/>
          <p:cNvSpPr txBox="1"/>
          <p:nvPr/>
        </p:nvSpPr>
        <p:spPr>
          <a:xfrm>
            <a:off x="430624" y="364714"/>
            <a:ext cx="2473434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</a:rPr>
              <a:t>Soft Matting</a:t>
            </a:r>
          </a:p>
        </p:txBody>
      </p:sp>
      <p:pic>
        <p:nvPicPr>
          <p:cNvPr id="20" name="Image">
            <a:extLst>
              <a:ext uri="{FF2B5EF4-FFF2-40B4-BE49-F238E27FC236}">
                <a16:creationId xmlns:a16="http://schemas.microsoft.com/office/drawing/2014/main" id="{95F1B59F-B295-4E9C-8000-FE44D8E8EF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548108DE-5FF1-4F6D-AC88-91A8EB8B6EE4}"/>
                  </a:ext>
                </a:extLst>
              </p:cNvPr>
              <p:cNvSpPr/>
              <p:nvPr/>
            </p:nvSpPr>
            <p:spPr>
              <a:xfrm>
                <a:off x="4038600" y="1505597"/>
                <a:ext cx="4384168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i="1">
                          <a:latin typeface="Cambria Math" panose="02040503050406030204" pitchFamily="18" charset="0"/>
                        </a:rPr>
                        <m:t>𝐼</m:t>
                      </m:r>
                      <m:r>
                        <a:rPr lang="zh-CN" altLang="en-US" i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zh-CN" altLang="en-US" i="1">
                          <a:latin typeface="Cambria Math" panose="02040503050406030204" pitchFamily="18" charset="0"/>
                        </a:rPr>
                        <m:t>𝐽</m:t>
                      </m:r>
                      <m:r>
                        <a:rPr lang="zh-CN" altLang="en-US" i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zh-CN" altLang="en-US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zh-CN" altLang="en-US" i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zh-CN" altLang="en-US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zh-CN" altLang="en-US" i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d>
                        <m:dPr>
                          <m:ctrlPr>
                            <a:rPr lang="zh-CN" alt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CN" altLang="en-US" i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zh-CN" alt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</m:oMath>
                  </m:oMathPara>
                </a14:m>
                <a:endParaRPr lang="zh-CN" altLang="en-US" sz="3200" dirty="0"/>
              </a:p>
            </p:txBody>
          </p:sp>
        </mc:Choice>
        <mc:Fallback xmlns=""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548108DE-5FF1-4F6D-AC88-91A8EB8B6EE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38600" y="1505597"/>
                <a:ext cx="4384168" cy="369332"/>
              </a:xfrm>
              <a:prstGeom prst="rect">
                <a:avLst/>
              </a:prstGeom>
              <a:blipFill>
                <a:blip r:embed="rId3"/>
                <a:stretch>
                  <a:fillRect b="-819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Rectangle 7">
            <a:extLst>
              <a:ext uri="{FF2B5EF4-FFF2-40B4-BE49-F238E27FC236}">
                <a16:creationId xmlns:a16="http://schemas.microsoft.com/office/drawing/2014/main" id="{87B52E01-268C-4D35-A9A9-265EF39630D7}"/>
              </a:ext>
            </a:extLst>
          </p:cNvPr>
          <p:cNvSpPr/>
          <p:nvPr/>
        </p:nvSpPr>
        <p:spPr>
          <a:xfrm>
            <a:off x="914400" y="1505597"/>
            <a:ext cx="24817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Haze imaging model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00CCD820-934C-4A5A-A43A-C05C2CF2E344}"/>
                  </a:ext>
                </a:extLst>
              </p:cNvPr>
              <p:cNvSpPr/>
              <p:nvPr/>
            </p:nvSpPr>
            <p:spPr>
              <a:xfrm>
                <a:off x="5022180" y="1884454"/>
                <a:ext cx="2417007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i="1">
                          <a:latin typeface="Cambria Math" panose="02040503050406030204" pitchFamily="18" charset="0"/>
                        </a:rPr>
                        <m:t>𝐼</m:t>
                      </m:r>
                      <m:r>
                        <a:rPr lang="zh-CN" altLang="en-US" i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zh-CN" altLang="en-US" i="1"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zh-CN" altLang="en-US" i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m:rPr>
                          <m:sty m:val="p"/>
                        </m:rPr>
                        <a:rPr lang="zh-CN" altLang="en-US" i="0">
                          <a:latin typeface="Cambria Math" panose="02040503050406030204" pitchFamily="18" charset="0"/>
                        </a:rPr>
                        <m:t>α</m:t>
                      </m:r>
                      <m:r>
                        <a:rPr lang="zh-CN" altLang="en-US" i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zh-CN" altLang="en-US" i="1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zh-CN" altLang="en-US" i="0">
                          <a:latin typeface="Cambria Math" panose="02040503050406030204" pitchFamily="18" charset="0"/>
                        </a:rPr>
                        <m:t>⋅</m:t>
                      </m:r>
                      <m:d>
                        <m:dPr>
                          <m:ctrlPr>
                            <a:rPr lang="zh-CN" alt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CN" altLang="en-US" i="0"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m:rPr>
                              <m:sty m:val="p"/>
                            </m:rPr>
                            <a:rPr lang="zh-CN" altLang="en-US" i="0">
                              <a:latin typeface="Cambria Math" panose="02040503050406030204" pitchFamily="18" charset="0"/>
                            </a:rPr>
                            <m:t>α</m:t>
                          </m:r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00CCD820-934C-4A5A-A43A-C05C2CF2E34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22180" y="1884454"/>
                <a:ext cx="2417007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ectangle 12">
            <a:extLst>
              <a:ext uri="{FF2B5EF4-FFF2-40B4-BE49-F238E27FC236}">
                <a16:creationId xmlns:a16="http://schemas.microsoft.com/office/drawing/2014/main" id="{877BBA9B-478C-49CB-AC02-EAB840E762B8}"/>
              </a:ext>
            </a:extLst>
          </p:cNvPr>
          <p:cNvSpPr/>
          <p:nvPr/>
        </p:nvSpPr>
        <p:spPr>
          <a:xfrm>
            <a:off x="914400" y="1884454"/>
            <a:ext cx="37836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Matting model </a:t>
            </a:r>
            <a:r>
              <a:rPr lang="en-US" altLang="zh-CN" sz="1400" dirty="0"/>
              <a:t>[Levin et al., CVPR ‘06] </a:t>
            </a:r>
            <a:endParaRPr lang="en-US" altLang="zh-CN" dirty="0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90C146D3-A4E6-45F1-9A3C-79FFFA1BDD44}"/>
              </a:ext>
            </a:extLst>
          </p:cNvPr>
          <p:cNvGrpSpPr/>
          <p:nvPr/>
        </p:nvGrpSpPr>
        <p:grpSpPr>
          <a:xfrm>
            <a:off x="590149" y="2505578"/>
            <a:ext cx="6947886" cy="2645083"/>
            <a:chOff x="590149" y="2505578"/>
            <a:chExt cx="6947886" cy="2645083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7FB6DACA-7CF3-48AB-B905-CA70A65DAB73}"/>
                </a:ext>
              </a:extLst>
            </p:cNvPr>
            <p:cNvGrpSpPr/>
            <p:nvPr/>
          </p:nvGrpSpPr>
          <p:grpSpPr>
            <a:xfrm>
              <a:off x="590149" y="2505578"/>
              <a:ext cx="1690605" cy="2603324"/>
              <a:chOff x="590149" y="2505578"/>
              <a:chExt cx="1690605" cy="2603324"/>
            </a:xfrm>
          </p:grpSpPr>
          <p:pic>
            <p:nvPicPr>
              <p:cNvPr id="2" name="Picture 1">
                <a:extLst>
                  <a:ext uri="{FF2B5EF4-FFF2-40B4-BE49-F238E27FC236}">
                    <a16:creationId xmlns:a16="http://schemas.microsoft.com/office/drawing/2014/main" id="{FED80336-DCC8-4CF6-8A18-4BFC77D0822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36770" y="2505578"/>
                <a:ext cx="797367" cy="792784"/>
              </a:xfrm>
              <a:prstGeom prst="rect">
                <a:avLst/>
              </a:prstGeom>
            </p:spPr>
          </p:pic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DA3788E1-D253-44AD-8AE4-BD6411D026C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90149" y="3651716"/>
                <a:ext cx="1690605" cy="1127070"/>
              </a:xfrm>
              <a:prstGeom prst="rect">
                <a:avLst/>
              </a:prstGeom>
            </p:spPr>
          </p:pic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79E75CD5-B603-40DB-852C-E27588AFB2CD}"/>
                  </a:ext>
                </a:extLst>
              </p:cNvPr>
              <p:cNvSpPr/>
              <p:nvPr/>
            </p:nvSpPr>
            <p:spPr>
              <a:xfrm>
                <a:off x="1020915" y="3305038"/>
                <a:ext cx="829074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zh-CN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Input I</a:t>
                </a:r>
                <a:endPara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13C9EFAF-6079-4085-B50D-64B7E8FCF37D}"/>
                  </a:ext>
                </a:extLst>
              </p:cNvPr>
              <p:cNvSpPr/>
              <p:nvPr/>
            </p:nvSpPr>
            <p:spPr>
              <a:xfrm>
                <a:off x="1022198" y="4770348"/>
                <a:ext cx="829074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zh-CN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Input I</a:t>
                </a:r>
                <a:endPara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B52CFDF-D36A-49CE-A54F-BDFD9758BA33}"/>
                </a:ext>
              </a:extLst>
            </p:cNvPr>
            <p:cNvGrpSpPr/>
            <p:nvPr/>
          </p:nvGrpSpPr>
          <p:grpSpPr>
            <a:xfrm>
              <a:off x="3031525" y="2544800"/>
              <a:ext cx="1690135" cy="2605861"/>
              <a:chOff x="3031525" y="2544800"/>
              <a:chExt cx="1690135" cy="2605861"/>
            </a:xfrm>
          </p:grpSpPr>
          <p:pic>
            <p:nvPicPr>
              <p:cNvPr id="37" name="Picture 36">
                <a:extLst>
                  <a:ext uri="{FF2B5EF4-FFF2-40B4-BE49-F238E27FC236}">
                    <a16:creationId xmlns:a16="http://schemas.microsoft.com/office/drawing/2014/main" id="{80DA5D78-99B0-40AA-B121-921EC6D0FFF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031525" y="3654794"/>
                <a:ext cx="1690135" cy="1126756"/>
              </a:xfrm>
              <a:prstGeom prst="rect">
                <a:avLst/>
              </a:prstGeom>
            </p:spPr>
          </p:pic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E3D2BC9B-B957-4233-86E6-8608B8B8F7C3}"/>
                  </a:ext>
                </a:extLst>
              </p:cNvPr>
              <p:cNvGrpSpPr/>
              <p:nvPr/>
            </p:nvGrpSpPr>
            <p:grpSpPr>
              <a:xfrm>
                <a:off x="3404588" y="2544800"/>
                <a:ext cx="1148264" cy="2605861"/>
                <a:chOff x="2998191" y="2537639"/>
                <a:chExt cx="1148264" cy="2605861"/>
              </a:xfrm>
            </p:grpSpPr>
            <p:pic>
              <p:nvPicPr>
                <p:cNvPr id="4" name="Picture 3">
                  <a:extLst>
                    <a:ext uri="{FF2B5EF4-FFF2-40B4-BE49-F238E27FC236}">
                      <a16:creationId xmlns:a16="http://schemas.microsoft.com/office/drawing/2014/main" id="{0B452E58-0C8B-4393-BD46-FB833A07FF5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3095502" y="2537639"/>
                  <a:ext cx="754401" cy="749626"/>
                </a:xfrm>
                <a:prstGeom prst="rect">
                  <a:avLst/>
                </a:prstGeom>
              </p:spPr>
            </p:pic>
            <p:sp>
              <p:nvSpPr>
                <p:cNvPr id="23" name="Rectangle 22">
                  <a:extLst>
                    <a:ext uri="{FF2B5EF4-FFF2-40B4-BE49-F238E27FC236}">
                      <a16:creationId xmlns:a16="http://schemas.microsoft.com/office/drawing/2014/main" id="{3820498E-8B78-4900-8B1C-1F453DEBBC58}"/>
                    </a:ext>
                  </a:extLst>
                </p:cNvPr>
                <p:cNvSpPr/>
                <p:nvPr/>
              </p:nvSpPr>
              <p:spPr>
                <a:xfrm>
                  <a:off x="3012479" y="3320960"/>
                  <a:ext cx="920445" cy="338554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n-US" altLang="zh-CN" sz="1600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tri-map</a:t>
                  </a:r>
                  <a:endParaRPr lang="zh-CN" altLang="en-US" sz="1600" dirty="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27" name="Rectangle 26">
                      <a:extLst>
                        <a:ext uri="{FF2B5EF4-FFF2-40B4-BE49-F238E27FC236}">
                          <a16:creationId xmlns:a16="http://schemas.microsoft.com/office/drawing/2014/main" id="{AE77F5AB-F626-45CA-A608-728C5652C52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98191" y="4804946"/>
                      <a:ext cx="1148264" cy="338554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 algn="ctr"/>
                      <a:r>
                        <a:rPr lang="en-US" altLang="zh-CN" sz="1600" dirty="0"/>
                        <a:t>Estimated </a:t>
                      </a:r>
                      <a14:m>
                        <m:oMath xmlns:m="http://schemas.openxmlformats.org/officeDocument/2006/math">
                          <m:acc>
                            <m:accPr>
                              <m:chr m:val="̃"/>
                              <m:ctrlPr>
                                <a:rPr lang="zh-CN" altLang="en-US" sz="16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zh-CN" altLang="en-US" sz="16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acc>
                        </m:oMath>
                      </a14:m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p:txBody>
                </p:sp>
              </mc:Choice>
              <mc:Fallback xmlns="">
                <p:sp>
                  <p:nvSpPr>
                    <p:cNvPr id="27" name="Rectangle 26">
                      <a:extLst>
                        <a:ext uri="{FF2B5EF4-FFF2-40B4-BE49-F238E27FC236}">
                          <a16:creationId xmlns:a16="http://schemas.microsoft.com/office/drawing/2014/main" id="{AE77F5AB-F626-45CA-A608-728C5652C523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2998191" y="4804946"/>
                      <a:ext cx="1148264" cy="338554"/>
                    </a:xfrm>
                    <a:prstGeom prst="rect">
                      <a:avLst/>
                    </a:prstGeom>
                    <a:blipFill>
                      <a:blip r:embed="rId9"/>
                      <a:stretch>
                        <a:fillRect l="-2116" t="-5357" r="-16402" b="-21429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CN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</p:grp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9AB2496E-7BD1-43ED-99D5-4F9AA8231D17}"/>
                </a:ext>
              </a:extLst>
            </p:cNvPr>
            <p:cNvSpPr/>
            <p:nvPr/>
          </p:nvSpPr>
          <p:spPr>
            <a:xfrm>
              <a:off x="2461004" y="3363840"/>
              <a:ext cx="375424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+</a:t>
              </a:r>
              <a:endPara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2D55F484-21C8-4E60-ACD4-EEB9EB839535}"/>
                </a:ext>
              </a:extLst>
            </p:cNvPr>
            <p:cNvCxnSpPr>
              <a:cxnSpLocks/>
            </p:cNvCxnSpPr>
            <p:nvPr/>
          </p:nvCxnSpPr>
          <p:spPr>
            <a:xfrm>
              <a:off x="4953000" y="3590871"/>
              <a:ext cx="685800" cy="0"/>
            </a:xfrm>
            <a:prstGeom prst="straightConnector1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5DDED912-9023-4760-93A0-0B522C117814}"/>
                </a:ext>
              </a:extLst>
            </p:cNvPr>
            <p:cNvGrpSpPr/>
            <p:nvPr/>
          </p:nvGrpSpPr>
          <p:grpSpPr>
            <a:xfrm>
              <a:off x="5871495" y="2543175"/>
              <a:ext cx="1666540" cy="2582208"/>
              <a:chOff x="5871495" y="2543175"/>
              <a:chExt cx="1666540" cy="2582208"/>
            </a:xfrm>
          </p:grpSpPr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8552B834-5FA2-4342-B0B0-2D204F818D92}"/>
                  </a:ext>
                </a:extLst>
              </p:cNvPr>
              <p:cNvGrpSpPr/>
              <p:nvPr/>
            </p:nvGrpSpPr>
            <p:grpSpPr>
              <a:xfrm>
                <a:off x="6327567" y="2543175"/>
                <a:ext cx="835233" cy="1107053"/>
                <a:chOff x="3501899" y="2543175"/>
                <a:chExt cx="835233" cy="1107053"/>
              </a:xfrm>
            </p:grpSpPr>
            <p:pic>
              <p:nvPicPr>
                <p:cNvPr id="12" name="Picture 11">
                  <a:extLst>
                    <a:ext uri="{FF2B5EF4-FFF2-40B4-BE49-F238E27FC236}">
                      <a16:creationId xmlns:a16="http://schemas.microsoft.com/office/drawing/2014/main" id="{AAA872D9-A9BC-46C3-AC4B-1CD84E347ED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3501899" y="2543175"/>
                  <a:ext cx="835233" cy="820665"/>
                </a:xfrm>
                <a:prstGeom prst="rect">
                  <a:avLst/>
                </a:prstGeom>
              </p:spPr>
            </p:pic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32" name="Rectangle 31">
                      <a:extLst>
                        <a:ext uri="{FF2B5EF4-FFF2-40B4-BE49-F238E27FC236}">
                          <a16:creationId xmlns:a16="http://schemas.microsoft.com/office/drawing/2014/main" id="{1513EEF1-89BF-4156-9C29-BA0BB0EFD4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6996" y="3311674"/>
                      <a:ext cx="364202" cy="338554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m:rPr>
                                <m:sty m:val="p"/>
                              </m:rPr>
                              <a:rPr lang="zh-CN" altLang="en-US" sz="1600" smtClean="0">
                                <a:latin typeface="Cambria Math" panose="02040503050406030204" pitchFamily="18" charset="0"/>
                              </a:rPr>
                              <m:t>α</m:t>
                            </m:r>
                          </m:oMath>
                        </m:oMathPara>
                      </a14:m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p:txBody>
                </p:sp>
              </mc:Choice>
              <mc:Fallback xmlns="">
                <p:sp>
                  <p:nvSpPr>
                    <p:cNvPr id="32" name="Rectangle 31">
                      <a:extLst>
                        <a:ext uri="{FF2B5EF4-FFF2-40B4-BE49-F238E27FC236}">
                          <a16:creationId xmlns:a16="http://schemas.microsoft.com/office/drawing/2014/main" id="{1513EEF1-89BF-4156-9C29-BA0BB0EFD49A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3696996" y="3311674"/>
                      <a:ext cx="364202" cy="338554"/>
                    </a:xfrm>
                    <a:prstGeom prst="rect">
                      <a:avLst/>
                    </a:prstGeom>
                    <a:blipFill>
                      <a:blip r:embed="rId11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CN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pic>
            <p:nvPicPr>
              <p:cNvPr id="16" name="Picture 15" descr="A picture containing outdoor, man, surfing, water&#10;&#10;Description automatically generated">
                <a:extLst>
                  <a:ext uri="{FF2B5EF4-FFF2-40B4-BE49-F238E27FC236}">
                    <a16:creationId xmlns:a16="http://schemas.microsoft.com/office/drawing/2014/main" id="{EC49A85E-2C5E-473A-995D-20AF6E6A82C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871495" y="3636472"/>
                <a:ext cx="1666540" cy="1140995"/>
              </a:xfrm>
              <a:prstGeom prst="rect">
                <a:avLst/>
              </a:prstGeom>
            </p:spPr>
          </p:pic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8" name="Rectangle 37">
                    <a:extLst>
                      <a:ext uri="{FF2B5EF4-FFF2-40B4-BE49-F238E27FC236}">
                        <a16:creationId xmlns:a16="http://schemas.microsoft.com/office/drawing/2014/main" id="{16E3F44A-58D6-4731-BFEF-9A437D32BF68}"/>
                      </a:ext>
                    </a:extLst>
                  </p:cNvPr>
                  <p:cNvSpPr/>
                  <p:nvPr/>
                </p:nvSpPr>
                <p:spPr>
                  <a:xfrm>
                    <a:off x="6410004" y="4786829"/>
                    <a:ext cx="953723" cy="338554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 algn="ctr"/>
                    <a:r>
                      <a:rPr lang="en-US" altLang="zh-CN" sz="1600" dirty="0"/>
                      <a:t>Refined </a:t>
                    </a:r>
                    <a14:m>
                      <m:oMath xmlns:m="http://schemas.openxmlformats.org/officeDocument/2006/math">
                        <m:r>
                          <a:rPr lang="en-US" altLang="zh-CN" sz="16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oMath>
                    </a14:m>
                    <a:endParaRPr lang="en-US" altLang="zh-CN" sz="1600" dirty="0"/>
                  </a:p>
                </p:txBody>
              </p:sp>
            </mc:Choice>
            <mc:Fallback xmlns="">
              <p:sp>
                <p:nvSpPr>
                  <p:cNvPr id="38" name="Rectangle 37">
                    <a:extLst>
                      <a:ext uri="{FF2B5EF4-FFF2-40B4-BE49-F238E27FC236}">
                        <a16:creationId xmlns:a16="http://schemas.microsoft.com/office/drawing/2014/main" id="{16E3F44A-58D6-4731-BFEF-9A437D32BF68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410004" y="4786829"/>
                    <a:ext cx="953723" cy="338554"/>
                  </a:xfrm>
                  <a:prstGeom prst="rect">
                    <a:avLst/>
                  </a:prstGeom>
                  <a:blipFill>
                    <a:blip r:embed="rId13"/>
                    <a:stretch>
                      <a:fillRect l="-3846" t="-5357" b="-21429"/>
                    </a:stretch>
                  </a:blipFill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</p:spTree>
    <p:extLst>
      <p:ext uri="{BB962C8B-B14F-4D97-AF65-F5344CB8AC3E}">
        <p14:creationId xmlns:p14="http://schemas.microsoft.com/office/powerpoint/2010/main" val="271991520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1"/>
          <p:cNvSpPr txBox="1"/>
          <p:nvPr/>
        </p:nvSpPr>
        <p:spPr>
          <a:xfrm>
            <a:off x="430624" y="364714"/>
            <a:ext cx="6550448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</a:rPr>
              <a:t>Estimating the Atmospheric Light</a:t>
            </a:r>
          </a:p>
        </p:txBody>
      </p:sp>
      <p:pic>
        <p:nvPicPr>
          <p:cNvPr id="20" name="Image">
            <a:extLst>
              <a:ext uri="{FF2B5EF4-FFF2-40B4-BE49-F238E27FC236}">
                <a16:creationId xmlns:a16="http://schemas.microsoft.com/office/drawing/2014/main" id="{95F1B59F-B295-4E9C-8000-FE44D8E8EF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7B52E01-268C-4D35-A9A9-265EF39630D7}"/>
              </a:ext>
            </a:extLst>
          </p:cNvPr>
          <p:cNvSpPr/>
          <p:nvPr/>
        </p:nvSpPr>
        <p:spPr>
          <a:xfrm>
            <a:off x="914401" y="1505597"/>
            <a:ext cx="7543800" cy="194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Use the dark channel to improve the atmospheric light estimation: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Pick the top 0.1% brightest pixels in the dark channel.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Among these pixels, the pixels with highest intensity in the input image I is selected as the atmospheric light.</a:t>
            </a:r>
          </a:p>
        </p:txBody>
      </p:sp>
    </p:spTree>
    <p:extLst>
      <p:ext uri="{BB962C8B-B14F-4D97-AF65-F5344CB8AC3E}">
        <p14:creationId xmlns:p14="http://schemas.microsoft.com/office/powerpoint/2010/main" val="184919892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1"/>
          <p:cNvSpPr txBox="1"/>
          <p:nvPr/>
        </p:nvSpPr>
        <p:spPr>
          <a:xfrm>
            <a:off x="430624" y="364714"/>
            <a:ext cx="5474256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</a:rPr>
              <a:t>Scene Radiance Restoration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9EEF757A-C046-45A2-9C4C-70EA27530F57}"/>
                  </a:ext>
                </a:extLst>
              </p:cNvPr>
              <p:cNvSpPr/>
              <p:nvPr/>
            </p:nvSpPr>
            <p:spPr>
              <a:xfrm>
                <a:off x="2379916" y="1276350"/>
                <a:ext cx="4384168" cy="5847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3200" i="1">
                          <a:latin typeface="Cambria Math" panose="02040503050406030204" pitchFamily="18" charset="0"/>
                        </a:rPr>
                        <m:t>𝐼</m:t>
                      </m:r>
                      <m:r>
                        <a:rPr lang="zh-CN" altLang="en-US" sz="3200" i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zh-CN" altLang="en-US" sz="3200" i="1">
                          <a:latin typeface="Cambria Math" panose="02040503050406030204" pitchFamily="18" charset="0"/>
                        </a:rPr>
                        <m:t>𝐽</m:t>
                      </m:r>
                      <m:r>
                        <a:rPr lang="zh-CN" altLang="en-US" sz="3200" i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zh-CN" altLang="en-US" sz="32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zh-CN" altLang="en-US" sz="3200" i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zh-CN" altLang="en-US" sz="32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zh-CN" altLang="en-US" sz="3200" i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d>
                        <m:dPr>
                          <m:ctrlPr>
                            <a:rPr lang="zh-CN" altLang="en-US" sz="3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CN" altLang="en-US" sz="3200" i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zh-CN" altLang="en-US" sz="32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</m:oMath>
                  </m:oMathPara>
                </a14:m>
                <a:endParaRPr lang="zh-CN" altLang="en-US" sz="3200" dirty="0"/>
              </a:p>
            </p:txBody>
          </p:sp>
        </mc:Choice>
        <mc:Fallback xmlns="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9EEF757A-C046-45A2-9C4C-70EA27530F5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79916" y="1276350"/>
                <a:ext cx="4384168" cy="58477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6" name="Group 5">
            <a:extLst>
              <a:ext uri="{FF2B5EF4-FFF2-40B4-BE49-F238E27FC236}">
                <a16:creationId xmlns:a16="http://schemas.microsoft.com/office/drawing/2014/main" id="{2077D5F9-1E3C-4007-B243-865517EAB038}"/>
              </a:ext>
            </a:extLst>
          </p:cNvPr>
          <p:cNvGrpSpPr/>
          <p:nvPr/>
        </p:nvGrpSpPr>
        <p:grpSpPr>
          <a:xfrm>
            <a:off x="541388" y="2598096"/>
            <a:ext cx="1828800" cy="1817131"/>
            <a:chOff x="533401" y="2190751"/>
            <a:chExt cx="1828800" cy="1817131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1B4C2C7-D8DC-48DA-A881-821D9A6777DE}"/>
                </a:ext>
              </a:extLst>
            </p:cNvPr>
            <p:cNvSpPr txBox="1"/>
            <p:nvPr/>
          </p:nvSpPr>
          <p:spPr>
            <a:xfrm>
              <a:off x="704649" y="3638550"/>
              <a:ext cx="1486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Hazy Image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9" name="Picture 8" descr="A tree in the middle of a field&#10;&#10;Description automatically generated">
              <a:extLst>
                <a:ext uri="{FF2B5EF4-FFF2-40B4-BE49-F238E27FC236}">
                  <a16:creationId xmlns:a16="http://schemas.microsoft.com/office/drawing/2014/main" id="{5980A88D-9E92-4CEF-8D3D-AEE8328F53F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3401" y="2190751"/>
              <a:ext cx="1828800" cy="137160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</p:grp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10410ED-B8B4-4B95-B290-37FB958E8B6C}"/>
              </a:ext>
            </a:extLst>
          </p:cNvPr>
          <p:cNvCxnSpPr>
            <a:cxnSpLocks/>
          </p:cNvCxnSpPr>
          <p:nvPr/>
        </p:nvCxnSpPr>
        <p:spPr>
          <a:xfrm flipV="1">
            <a:off x="2103409" y="1858280"/>
            <a:ext cx="593841" cy="558224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4B8E2C7-6371-4D59-91C8-350C800E92D3}"/>
              </a:ext>
            </a:extLst>
          </p:cNvPr>
          <p:cNvGrpSpPr/>
          <p:nvPr/>
        </p:nvGrpSpPr>
        <p:grpSpPr>
          <a:xfrm>
            <a:off x="2808118" y="2601338"/>
            <a:ext cx="2113014" cy="1813889"/>
            <a:chOff x="2716200" y="2598096"/>
            <a:chExt cx="2113014" cy="1813889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8C3A758-7219-4B18-B2D4-8C3D61CBE2B7}"/>
                </a:ext>
              </a:extLst>
            </p:cNvPr>
            <p:cNvSpPr txBox="1"/>
            <p:nvPr/>
          </p:nvSpPr>
          <p:spPr>
            <a:xfrm>
              <a:off x="2716200" y="4042653"/>
              <a:ext cx="21130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Haze Free Image</a:t>
              </a:r>
            </a:p>
          </p:txBody>
        </p:sp>
        <p:pic>
          <p:nvPicPr>
            <p:cNvPr id="15" name="Picture 14" descr="A tree in a forest&#10;&#10;Description automatically generated">
              <a:extLst>
                <a:ext uri="{FF2B5EF4-FFF2-40B4-BE49-F238E27FC236}">
                  <a16:creationId xmlns:a16="http://schemas.microsoft.com/office/drawing/2014/main" id="{4EB0FF32-78E6-4965-90ED-700E33253AA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53446" y="2598096"/>
              <a:ext cx="1838528" cy="1378896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</p:grp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68A59F2-BF27-4F43-9AF3-E6DC0BED44F9}"/>
              </a:ext>
            </a:extLst>
          </p:cNvPr>
          <p:cNvCxnSpPr>
            <a:cxnSpLocks/>
          </p:cNvCxnSpPr>
          <p:nvPr/>
        </p:nvCxnSpPr>
        <p:spPr>
          <a:xfrm>
            <a:off x="3581400" y="1858280"/>
            <a:ext cx="283225" cy="637270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66EB951C-E6C0-4E75-B1BD-4D8225B10A0E}"/>
              </a:ext>
            </a:extLst>
          </p:cNvPr>
          <p:cNvSpPr/>
          <p:nvPr/>
        </p:nvSpPr>
        <p:spPr>
          <a:xfrm>
            <a:off x="5791200" y="673265"/>
            <a:ext cx="21546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Atmospheric light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FD97C51-E8F9-4764-AF5A-FFA003E34B52}"/>
              </a:ext>
            </a:extLst>
          </p:cNvPr>
          <p:cNvCxnSpPr>
            <a:cxnSpLocks/>
          </p:cNvCxnSpPr>
          <p:nvPr/>
        </p:nvCxnSpPr>
        <p:spPr>
          <a:xfrm flipH="1">
            <a:off x="4817122" y="870727"/>
            <a:ext cx="974078" cy="466834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AEC0695-325B-4616-A5AD-BB2C904D0411}"/>
              </a:ext>
            </a:extLst>
          </p:cNvPr>
          <p:cNvGrpSpPr/>
          <p:nvPr/>
        </p:nvGrpSpPr>
        <p:grpSpPr>
          <a:xfrm>
            <a:off x="5359068" y="2585531"/>
            <a:ext cx="1878744" cy="1838453"/>
            <a:chOff x="5359068" y="2585531"/>
            <a:chExt cx="1878744" cy="1838453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3003F1F8-7FB6-4E15-8FEF-AF348E5D386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59068" y="2585531"/>
              <a:ext cx="1878744" cy="1409058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8138E2F-5C9A-446D-8EE9-D938498B439A}"/>
                </a:ext>
              </a:extLst>
            </p:cNvPr>
            <p:cNvSpPr txBox="1"/>
            <p:nvPr/>
          </p:nvSpPr>
          <p:spPr>
            <a:xfrm>
              <a:off x="5555288" y="4054652"/>
              <a:ext cx="16056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Transmission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A2002CA-2F0B-482A-A8F6-FDC8AAA14C2B}"/>
              </a:ext>
            </a:extLst>
          </p:cNvPr>
          <p:cNvCxnSpPr>
            <a:cxnSpLocks/>
          </p:cNvCxnSpPr>
          <p:nvPr/>
        </p:nvCxnSpPr>
        <p:spPr>
          <a:xfrm flipH="1" flipV="1">
            <a:off x="6145749" y="1858280"/>
            <a:ext cx="228600" cy="558224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0" name="Image">
            <a:extLst>
              <a:ext uri="{FF2B5EF4-FFF2-40B4-BE49-F238E27FC236}">
                <a16:creationId xmlns:a16="http://schemas.microsoft.com/office/drawing/2014/main" id="{95F1B59F-B295-4E9C-8000-FE44D8E8EFF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B6A457B-4A8D-4210-B53E-A7453C76328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27129" y="480919"/>
            <a:ext cx="752475" cy="75247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7447026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10410ED-B8B4-4B95-B290-37FB958E8B6C}"/>
              </a:ext>
            </a:extLst>
          </p:cNvPr>
          <p:cNvCxnSpPr>
            <a:cxnSpLocks/>
          </p:cNvCxnSpPr>
          <p:nvPr/>
        </p:nvCxnSpPr>
        <p:spPr>
          <a:xfrm flipV="1">
            <a:off x="3698353" y="1504950"/>
            <a:ext cx="436461" cy="950955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4B8E2C7-6371-4D59-91C8-350C800E92D3}"/>
              </a:ext>
            </a:extLst>
          </p:cNvPr>
          <p:cNvGrpSpPr/>
          <p:nvPr/>
        </p:nvGrpSpPr>
        <p:grpSpPr>
          <a:xfrm>
            <a:off x="399281" y="2610095"/>
            <a:ext cx="2113014" cy="1813889"/>
            <a:chOff x="2716200" y="2598096"/>
            <a:chExt cx="2113014" cy="1813889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8C3A758-7219-4B18-B2D4-8C3D61CBE2B7}"/>
                </a:ext>
              </a:extLst>
            </p:cNvPr>
            <p:cNvSpPr txBox="1"/>
            <p:nvPr/>
          </p:nvSpPr>
          <p:spPr>
            <a:xfrm>
              <a:off x="2716200" y="4042653"/>
              <a:ext cx="21130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Haze Free Image</a:t>
              </a:r>
            </a:p>
          </p:txBody>
        </p:sp>
        <p:pic>
          <p:nvPicPr>
            <p:cNvPr id="15" name="Picture 14" descr="A tree in a forest&#10;&#10;Description automatically generated">
              <a:extLst>
                <a:ext uri="{FF2B5EF4-FFF2-40B4-BE49-F238E27FC236}">
                  <a16:creationId xmlns:a16="http://schemas.microsoft.com/office/drawing/2014/main" id="{4EB0FF32-78E6-4965-90ED-700E33253A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53446" y="2598096"/>
              <a:ext cx="1838528" cy="1378896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11" name="text 1"/>
          <p:cNvSpPr txBox="1"/>
          <p:nvPr/>
        </p:nvSpPr>
        <p:spPr>
          <a:xfrm>
            <a:off x="430624" y="364714"/>
            <a:ext cx="5439181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</a:rPr>
              <a:t>Scene Radiance Restoration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9EEF757A-C046-45A2-9C4C-70EA27530F57}"/>
                  </a:ext>
                </a:extLst>
              </p:cNvPr>
              <p:cNvSpPr/>
              <p:nvPr/>
            </p:nvSpPr>
            <p:spPr>
              <a:xfrm>
                <a:off x="2379916" y="1211856"/>
                <a:ext cx="4384168" cy="871264"/>
              </a:xfrm>
              <a:prstGeom prst="rect">
                <a:avLst/>
              </a:prstGeom>
              <a:ln>
                <a:noFill/>
              </a:ln>
              <a:effectLst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zh-CN" altLang="zh-CN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zh-CN" altLang="zh-CN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𝐼</m:t>
                          </m:r>
                          <m:d>
                            <m:dPr>
                              <m:ctrlPr>
                                <a:rPr lang="zh-CN" altLang="zh-CN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𝐴</m:t>
                          </m:r>
                        </m:num>
                        <m:den>
                          <m:func>
                            <m:funcPr>
                              <m:ctrlPr>
                                <a:rPr lang="zh-CN" altLang="zh-CN" sz="24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altLang="zh-CN" sz="2400">
                                  <a:latin typeface="Cambria Math" panose="02040503050406030204" pitchFamily="18" charset="0"/>
                                </a:rPr>
                                <m:t>max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zh-CN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d>
                                    <m:dPr>
                                      <m:ctrlPr>
                                        <a:rPr lang="zh-CN" altLang="zh-CN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altLang="zh-CN" sz="2400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</m:d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zh-CN" altLang="zh-CN" sz="2400" i="1" smtClean="0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2400" i="1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en-US" altLang="zh-CN" sz="2400" i="1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func>
                        </m:den>
                      </m:f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zh-CN" altLang="en-US" sz="4000" dirty="0"/>
              </a:p>
            </p:txBody>
          </p:sp>
        </mc:Choice>
        <mc:Fallback xmlns="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9EEF757A-C046-45A2-9C4C-70EA27530F5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79916" y="1211856"/>
                <a:ext cx="4384168" cy="87126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6" name="Group 5">
            <a:extLst>
              <a:ext uri="{FF2B5EF4-FFF2-40B4-BE49-F238E27FC236}">
                <a16:creationId xmlns:a16="http://schemas.microsoft.com/office/drawing/2014/main" id="{2077D5F9-1E3C-4007-B243-865517EAB038}"/>
              </a:ext>
            </a:extLst>
          </p:cNvPr>
          <p:cNvGrpSpPr/>
          <p:nvPr/>
        </p:nvGrpSpPr>
        <p:grpSpPr>
          <a:xfrm>
            <a:off x="2957061" y="2614608"/>
            <a:ext cx="1828800" cy="1817131"/>
            <a:chOff x="533401" y="2190751"/>
            <a:chExt cx="1828800" cy="1817131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1B4C2C7-D8DC-48DA-A881-821D9A6777DE}"/>
                </a:ext>
              </a:extLst>
            </p:cNvPr>
            <p:cNvSpPr txBox="1"/>
            <p:nvPr/>
          </p:nvSpPr>
          <p:spPr>
            <a:xfrm>
              <a:off x="704649" y="3638550"/>
              <a:ext cx="1486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Hazy Image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9" name="Picture 8" descr="A tree in the middle of a field&#10;&#10;Description automatically generated">
              <a:extLst>
                <a:ext uri="{FF2B5EF4-FFF2-40B4-BE49-F238E27FC236}">
                  <a16:creationId xmlns:a16="http://schemas.microsoft.com/office/drawing/2014/main" id="{5980A88D-9E92-4CEF-8D3D-AEE8328F53F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3401" y="2190751"/>
              <a:ext cx="1828800" cy="137160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</p:grp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68A59F2-BF27-4F43-9AF3-E6DC0BED44F9}"/>
              </a:ext>
            </a:extLst>
          </p:cNvPr>
          <p:cNvCxnSpPr>
            <a:cxnSpLocks/>
          </p:cNvCxnSpPr>
          <p:nvPr/>
        </p:nvCxnSpPr>
        <p:spPr>
          <a:xfrm flipH="1">
            <a:off x="1990181" y="1818634"/>
            <a:ext cx="1286419" cy="597870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66EB951C-E6C0-4E75-B1BD-4D8225B10A0E}"/>
              </a:ext>
            </a:extLst>
          </p:cNvPr>
          <p:cNvSpPr/>
          <p:nvPr/>
        </p:nvSpPr>
        <p:spPr>
          <a:xfrm>
            <a:off x="5791200" y="673265"/>
            <a:ext cx="21546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Atmospheric light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FD97C51-E8F9-4764-AF5A-FFA003E34B52}"/>
              </a:ext>
            </a:extLst>
          </p:cNvPr>
          <p:cNvCxnSpPr>
            <a:cxnSpLocks/>
          </p:cNvCxnSpPr>
          <p:nvPr/>
        </p:nvCxnSpPr>
        <p:spPr>
          <a:xfrm flipH="1">
            <a:off x="5257800" y="870727"/>
            <a:ext cx="533400" cy="362667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AEC0695-325B-4616-A5AD-BB2C904D0411}"/>
              </a:ext>
            </a:extLst>
          </p:cNvPr>
          <p:cNvGrpSpPr/>
          <p:nvPr/>
        </p:nvGrpSpPr>
        <p:grpSpPr>
          <a:xfrm>
            <a:off x="5359068" y="2585531"/>
            <a:ext cx="1878744" cy="1838453"/>
            <a:chOff x="5359068" y="2585531"/>
            <a:chExt cx="1878744" cy="1838453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3003F1F8-7FB6-4E15-8FEF-AF348E5D386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59068" y="2585531"/>
              <a:ext cx="1878744" cy="1409058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8138E2F-5C9A-446D-8EE9-D938498B439A}"/>
                </a:ext>
              </a:extLst>
            </p:cNvPr>
            <p:cNvSpPr txBox="1"/>
            <p:nvPr/>
          </p:nvSpPr>
          <p:spPr>
            <a:xfrm>
              <a:off x="5555288" y="4054652"/>
              <a:ext cx="16056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Transmission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A2002CA-2F0B-482A-A8F6-FDC8AAA14C2B}"/>
              </a:ext>
            </a:extLst>
          </p:cNvPr>
          <p:cNvCxnSpPr>
            <a:cxnSpLocks/>
          </p:cNvCxnSpPr>
          <p:nvPr/>
        </p:nvCxnSpPr>
        <p:spPr>
          <a:xfrm flipH="1" flipV="1">
            <a:off x="5105400" y="2074914"/>
            <a:ext cx="1268949" cy="341590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0" name="Image">
            <a:extLst>
              <a:ext uri="{FF2B5EF4-FFF2-40B4-BE49-F238E27FC236}">
                <a16:creationId xmlns:a16="http://schemas.microsoft.com/office/drawing/2014/main" id="{95F1B59F-B295-4E9C-8000-FE44D8E8EFF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B6A457B-4A8D-4210-B53E-A7453C76328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27129" y="480919"/>
            <a:ext cx="752475" cy="75247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774419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2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464" name="Imag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604" y="1463458"/>
            <a:ext cx="25400" cy="1895299"/>
          </a:xfrm>
          <a:prstGeom prst="rect">
            <a:avLst/>
          </a:prstGeom>
        </p:spPr>
      </p:pic>
      <p:pic>
        <p:nvPicPr>
          <p:cNvPr id="466" name="Image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6784" y="4749851"/>
            <a:ext cx="548700" cy="393600"/>
          </a:xfrm>
          <a:prstGeom prst="rect">
            <a:avLst/>
          </a:prstGeom>
        </p:spPr>
      </p:pic>
      <p:sp>
        <p:nvSpPr>
          <p:cNvPr id="7" name="text 1"/>
          <p:cNvSpPr txBox="1"/>
          <p:nvPr/>
        </p:nvSpPr>
        <p:spPr>
          <a:xfrm>
            <a:off x="914400" y="1985001"/>
            <a:ext cx="4572000" cy="6771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r>
              <a:rPr lang="en-US" altLang="zh-CN" sz="4400" b="1" dirty="0">
                <a:solidFill>
                  <a:schemeClr val="bg1"/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3333</a:t>
            </a:r>
          </a:p>
        </p:txBody>
      </p:sp>
      <p:pic>
        <p:nvPicPr>
          <p:cNvPr id="8" name="Image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" y="0"/>
            <a:ext cx="9143950" cy="4524000"/>
          </a:xfrm>
          <a:prstGeom prst="rect">
            <a:avLst/>
          </a:prstGeom>
        </p:spPr>
      </p:pic>
      <p:pic>
        <p:nvPicPr>
          <p:cNvPr id="9" name="Imag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604" y="1463458"/>
            <a:ext cx="25400" cy="1895299"/>
          </a:xfrm>
          <a:prstGeom prst="rect">
            <a:avLst/>
          </a:prstGeom>
        </p:spPr>
      </p:pic>
      <p:sp>
        <p:nvSpPr>
          <p:cNvPr id="10" name="text 1"/>
          <p:cNvSpPr txBox="1"/>
          <p:nvPr/>
        </p:nvSpPr>
        <p:spPr>
          <a:xfrm>
            <a:off x="962196" y="2085326"/>
            <a:ext cx="7102906" cy="61555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Discussions &amp; Conclusions</a:t>
            </a:r>
          </a:p>
        </p:txBody>
      </p:sp>
    </p:spTree>
    <p:extLst>
      <p:ext uri="{BB962C8B-B14F-4D97-AF65-F5344CB8AC3E}">
        <p14:creationId xmlns:p14="http://schemas.microsoft.com/office/powerpoint/2010/main" val="32751117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Imag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pic>
        <p:nvPicPr>
          <p:cNvPr id="43" name="Image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828" y="320051"/>
            <a:ext cx="5004300" cy="536700"/>
          </a:xfrm>
          <a:prstGeom prst="rect">
            <a:avLst/>
          </a:prstGeom>
        </p:spPr>
      </p:pic>
      <p:sp>
        <p:nvSpPr>
          <p:cNvPr id="2" name="text 1"/>
          <p:cNvSpPr txBox="1"/>
          <p:nvPr/>
        </p:nvSpPr>
        <p:spPr>
          <a:xfrm>
            <a:off x="430624" y="364714"/>
            <a:ext cx="3037691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</a:rPr>
              <a:t>Image Degrade</a:t>
            </a:r>
            <a:endParaRPr sz="3200" dirty="0">
              <a:latin typeface="微软雅黑" panose="020B0503020204020204" pitchFamily="34" charset="-122"/>
              <a:ea typeface="微软雅黑" panose="020B0503020204020204" pitchFamily="34" charset="-122"/>
              <a:cs typeface="Arial"/>
            </a:endParaRPr>
          </a:p>
        </p:txBody>
      </p:sp>
      <p:pic>
        <p:nvPicPr>
          <p:cNvPr id="7" name="Picture 6" descr="A picture containing grass, outdoor, train, building&#10;&#10;Description automatically generated">
            <a:extLst>
              <a:ext uri="{FF2B5EF4-FFF2-40B4-BE49-F238E27FC236}">
                <a16:creationId xmlns:a16="http://schemas.microsoft.com/office/drawing/2014/main" id="{D9C791F9-31B1-47D3-9E4A-EE00D040A26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352" y="998930"/>
            <a:ext cx="3556000" cy="2667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26587CE-6FA0-4823-9201-A07836FC170D}"/>
              </a:ext>
            </a:extLst>
          </p:cNvPr>
          <p:cNvSpPr txBox="1"/>
          <p:nvPr/>
        </p:nvSpPr>
        <p:spPr>
          <a:xfrm>
            <a:off x="4724400" y="1039768"/>
            <a:ext cx="411479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Haze, fog, and smoke are phenomena due to atmospheric absorption and scattering.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Caused by turbid medium: water-droplets and small floating particles such as dust and smoke in the air.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Images degraded: lose the </a:t>
            </a:r>
            <a:r>
              <a:rPr lang="en-US" altLang="zh-CN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contrast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and </a:t>
            </a:r>
            <a:r>
              <a:rPr lang="en-US" altLang="zh-CN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color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fidelity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776C1B2-7645-45C8-BE24-4FA611C8DF19}"/>
              </a:ext>
            </a:extLst>
          </p:cNvPr>
          <p:cNvSpPr txBox="1"/>
          <p:nvPr/>
        </p:nvSpPr>
        <p:spPr>
          <a:xfrm>
            <a:off x="1542258" y="3775238"/>
            <a:ext cx="27754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Example of Hazy Image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7215678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9" name="Image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sp>
        <p:nvSpPr>
          <p:cNvPr id="2" name="text 1"/>
          <p:cNvSpPr txBox="1"/>
          <p:nvPr/>
        </p:nvSpPr>
        <p:spPr>
          <a:xfrm>
            <a:off x="430624" y="364714"/>
            <a:ext cx="65" cy="3539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lvl="0">
              <a:defRPr/>
            </a:pPr>
            <a:endParaRPr kumimoji="0" sz="2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8" name="text 1"/>
          <p:cNvSpPr txBox="1"/>
          <p:nvPr/>
        </p:nvSpPr>
        <p:spPr>
          <a:xfrm>
            <a:off x="430624" y="364714"/>
            <a:ext cx="3795911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Applications: Video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1650">
            <a:hlinkClick r:id="" action="ppaction://media"/>
            <a:extLst>
              <a:ext uri="{FF2B5EF4-FFF2-40B4-BE49-F238E27FC236}">
                <a16:creationId xmlns:a16="http://schemas.microsoft.com/office/drawing/2014/main" id="{0E658F07-E9A1-4214-B351-0B6DF98A49F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576530" y="1123951"/>
            <a:ext cx="2811026" cy="3162405"/>
          </a:xfrm>
          <a:prstGeom prst="rect">
            <a:avLst/>
          </a:prstGeom>
        </p:spPr>
      </p:pic>
      <p:pic>
        <p:nvPicPr>
          <p:cNvPr id="4" name="1592">
            <a:hlinkClick r:id="" action="ppaction://media"/>
            <a:extLst>
              <a:ext uri="{FF2B5EF4-FFF2-40B4-BE49-F238E27FC236}">
                <a16:creationId xmlns:a16="http://schemas.microsoft.com/office/drawing/2014/main" id="{9DDD7AE2-72C5-4C8D-B83C-5A78F48A7A03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756444" y="1123950"/>
            <a:ext cx="2811026" cy="3162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165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7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944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9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sp>
        <p:nvSpPr>
          <p:cNvPr id="2" name="text 1"/>
          <p:cNvSpPr txBox="1"/>
          <p:nvPr/>
        </p:nvSpPr>
        <p:spPr>
          <a:xfrm>
            <a:off x="430624" y="364714"/>
            <a:ext cx="65" cy="3539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lvl="0">
              <a:defRPr/>
            </a:pPr>
            <a:endParaRPr kumimoji="0" sz="2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8" name="text 1"/>
          <p:cNvSpPr txBox="1"/>
          <p:nvPr/>
        </p:nvSpPr>
        <p:spPr>
          <a:xfrm>
            <a:off x="430624" y="364714"/>
            <a:ext cx="4504438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Applications: De-Focus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B84FD48C-44E3-4596-9B75-E03BEEF2507B}"/>
              </a:ext>
            </a:extLst>
          </p:cNvPr>
          <p:cNvGrpSpPr/>
          <p:nvPr/>
        </p:nvGrpSpPr>
        <p:grpSpPr>
          <a:xfrm>
            <a:off x="1349243" y="1138727"/>
            <a:ext cx="1644003" cy="1778998"/>
            <a:chOff x="1349243" y="1138727"/>
            <a:chExt cx="1644003" cy="177899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FE86A416-BECE-4D3B-9F43-215B27FE61B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49243" y="1138727"/>
              <a:ext cx="1644003" cy="1433023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0962FBF-F77A-40B4-B44B-CFC84BB6BB8A}"/>
                </a:ext>
              </a:extLst>
            </p:cNvPr>
            <p:cNvSpPr/>
            <p:nvPr/>
          </p:nvSpPr>
          <p:spPr>
            <a:xfrm>
              <a:off x="1404389" y="2548393"/>
              <a:ext cx="153118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Input Image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DBF9CFA-1546-46FB-9D50-2B2B37182CDF}"/>
              </a:ext>
            </a:extLst>
          </p:cNvPr>
          <p:cNvGrpSpPr/>
          <p:nvPr/>
        </p:nvGrpSpPr>
        <p:grpSpPr>
          <a:xfrm>
            <a:off x="1349243" y="2894367"/>
            <a:ext cx="1641480" cy="1752599"/>
            <a:chOff x="1349243" y="2894367"/>
            <a:chExt cx="1641480" cy="175259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8FBBF84-2DF2-4CFA-ADB2-0AB2A0FD380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49243" y="2894367"/>
              <a:ext cx="1641480" cy="1429982"/>
            </a:xfrm>
            <a:prstGeom prst="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C2EF44F-DCA3-4DB4-BA8A-F2FB2D26EAFA}"/>
                </a:ext>
              </a:extLst>
            </p:cNvPr>
            <p:cNvSpPr/>
            <p:nvPr/>
          </p:nvSpPr>
          <p:spPr>
            <a:xfrm>
              <a:off x="1730533" y="4277634"/>
              <a:ext cx="86914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Depth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E098AF0-2C88-46EF-B676-E091DD249D1A}"/>
              </a:ext>
            </a:extLst>
          </p:cNvPr>
          <p:cNvGrpSpPr/>
          <p:nvPr/>
        </p:nvGrpSpPr>
        <p:grpSpPr>
          <a:xfrm>
            <a:off x="3962400" y="1138726"/>
            <a:ext cx="3654635" cy="3508240"/>
            <a:chOff x="3962400" y="1138726"/>
            <a:chExt cx="3654635" cy="350824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8B96ECC-4863-4D90-A020-85DCEB70404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962400" y="1138726"/>
              <a:ext cx="3654635" cy="3185623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D0464DE-D390-4DD4-BF1E-78203AD639B6}"/>
                </a:ext>
              </a:extLst>
            </p:cNvPr>
            <p:cNvSpPr/>
            <p:nvPr/>
          </p:nvSpPr>
          <p:spPr>
            <a:xfrm>
              <a:off x="4777762" y="4277634"/>
              <a:ext cx="203607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Haze Free Image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133042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9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sp>
        <p:nvSpPr>
          <p:cNvPr id="2" name="text 1"/>
          <p:cNvSpPr txBox="1"/>
          <p:nvPr/>
        </p:nvSpPr>
        <p:spPr>
          <a:xfrm>
            <a:off x="430624" y="364714"/>
            <a:ext cx="65" cy="3539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lvl="0">
              <a:defRPr/>
            </a:pPr>
            <a:endParaRPr kumimoji="0" sz="2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8" name="text 1"/>
          <p:cNvSpPr txBox="1"/>
          <p:nvPr/>
        </p:nvSpPr>
        <p:spPr>
          <a:xfrm>
            <a:off x="430624" y="364714"/>
            <a:ext cx="4504438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Applications: De-Focus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B84FD48C-44E3-4596-9B75-E03BEEF2507B}"/>
              </a:ext>
            </a:extLst>
          </p:cNvPr>
          <p:cNvGrpSpPr/>
          <p:nvPr/>
        </p:nvGrpSpPr>
        <p:grpSpPr>
          <a:xfrm>
            <a:off x="1349243" y="1138727"/>
            <a:ext cx="1644003" cy="1778998"/>
            <a:chOff x="1349243" y="1138727"/>
            <a:chExt cx="1644003" cy="177899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FE86A416-BECE-4D3B-9F43-215B27FE61B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49243" y="1138727"/>
              <a:ext cx="1644003" cy="1433023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0962FBF-F77A-40B4-B44B-CFC84BB6BB8A}"/>
                </a:ext>
              </a:extLst>
            </p:cNvPr>
            <p:cNvSpPr/>
            <p:nvPr/>
          </p:nvSpPr>
          <p:spPr>
            <a:xfrm>
              <a:off x="1404389" y="2548393"/>
              <a:ext cx="153118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Input Image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DBF9CFA-1546-46FB-9D50-2B2B37182CDF}"/>
              </a:ext>
            </a:extLst>
          </p:cNvPr>
          <p:cNvGrpSpPr/>
          <p:nvPr/>
        </p:nvGrpSpPr>
        <p:grpSpPr>
          <a:xfrm>
            <a:off x="1349243" y="2894367"/>
            <a:ext cx="1641480" cy="1752599"/>
            <a:chOff x="1349243" y="2894367"/>
            <a:chExt cx="1641480" cy="175259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8FBBF84-2DF2-4CFA-ADB2-0AB2A0FD380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49243" y="2894367"/>
              <a:ext cx="1641480" cy="1429982"/>
            </a:xfrm>
            <a:prstGeom prst="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C2EF44F-DCA3-4DB4-BA8A-F2FB2D26EAFA}"/>
                </a:ext>
              </a:extLst>
            </p:cNvPr>
            <p:cNvSpPr/>
            <p:nvPr/>
          </p:nvSpPr>
          <p:spPr>
            <a:xfrm>
              <a:off x="1730533" y="4277634"/>
              <a:ext cx="86914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Depth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552E0E04-2B27-482D-892D-D7949558A100}"/>
              </a:ext>
            </a:extLst>
          </p:cNvPr>
          <p:cNvGrpSpPr/>
          <p:nvPr/>
        </p:nvGrpSpPr>
        <p:grpSpPr>
          <a:xfrm>
            <a:off x="3959877" y="1138725"/>
            <a:ext cx="3654634" cy="3508241"/>
            <a:chOff x="3959877" y="1138725"/>
            <a:chExt cx="3654634" cy="3508241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508C218B-2C30-47F7-8537-29C719B6C7A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959877" y="1138725"/>
              <a:ext cx="3654634" cy="3185623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D0464DE-D390-4DD4-BF1E-78203AD639B6}"/>
                </a:ext>
              </a:extLst>
            </p:cNvPr>
            <p:cNvSpPr/>
            <p:nvPr/>
          </p:nvSpPr>
          <p:spPr>
            <a:xfrm>
              <a:off x="4082058" y="4277634"/>
              <a:ext cx="342747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De-Focused </a:t>
              </a:r>
              <a:r>
                <a:rPr lang="en-US" altLang="zh-CN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Haze Free Image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0153415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9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sp>
        <p:nvSpPr>
          <p:cNvPr id="2" name="text 1"/>
          <p:cNvSpPr txBox="1"/>
          <p:nvPr/>
        </p:nvSpPr>
        <p:spPr>
          <a:xfrm>
            <a:off x="430624" y="364714"/>
            <a:ext cx="65" cy="3539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lvl="0">
              <a:defRPr/>
            </a:pPr>
            <a:endParaRPr kumimoji="0" sz="2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8" name="text 1"/>
          <p:cNvSpPr txBox="1"/>
          <p:nvPr/>
        </p:nvSpPr>
        <p:spPr>
          <a:xfrm>
            <a:off x="430624" y="364714"/>
            <a:ext cx="1138517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Recall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B957E93-202F-4DC6-80F0-CC14988438AD}"/>
              </a:ext>
            </a:extLst>
          </p:cNvPr>
          <p:cNvSpPr/>
          <p:nvPr/>
        </p:nvSpPr>
        <p:spPr>
          <a:xfrm>
            <a:off x="856469" y="1047750"/>
            <a:ext cx="7239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For an image 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J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, define: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CA72BAE-2D5D-4E9B-999F-A346FA9A9E5A}"/>
              </a:ext>
            </a:extLst>
          </p:cNvPr>
          <p:cNvSpPr/>
          <p:nvPr/>
        </p:nvSpPr>
        <p:spPr>
          <a:xfrm>
            <a:off x="3604258" y="2276262"/>
            <a:ext cx="762000" cy="45719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0000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245E5AF-19B4-4CAC-B14C-B491E7608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659" y="2803373"/>
            <a:ext cx="2158080" cy="148463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6AB530C-A72E-4A0E-B492-24B17EFDE080}"/>
              </a:ext>
            </a:extLst>
          </p:cNvPr>
          <p:cNvSpPr txBox="1"/>
          <p:nvPr/>
        </p:nvSpPr>
        <p:spPr>
          <a:xfrm>
            <a:off x="909105" y="4352026"/>
            <a:ext cx="1531188" cy="369332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Input Image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E9FB144-D903-4FA8-8D61-12EF0E0BA9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8160" y="2801633"/>
            <a:ext cx="2158080" cy="1486377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09717AEF-BC2C-4D64-A880-D2631A74D026}"/>
              </a:ext>
            </a:extLst>
          </p:cNvPr>
          <p:cNvSpPr/>
          <p:nvPr/>
        </p:nvSpPr>
        <p:spPr>
          <a:xfrm>
            <a:off x="3546521" y="4380384"/>
            <a:ext cx="14413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min (r, g, b)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29E62E8-9106-4ABC-9A8E-C3EA079372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10503" y="2801633"/>
            <a:ext cx="2155553" cy="1484637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58A379FE-3E5F-47EA-83A8-85E38D65B0D2}"/>
              </a:ext>
            </a:extLst>
          </p:cNvPr>
          <p:cNvSpPr/>
          <p:nvPr/>
        </p:nvSpPr>
        <p:spPr>
          <a:xfrm>
            <a:off x="5951351" y="4352026"/>
            <a:ext cx="16738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Dark Channel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A35F20D-6354-4DBA-8447-ED0A60749A38}"/>
              </a:ext>
            </a:extLst>
          </p:cNvPr>
          <p:cNvSpPr/>
          <p:nvPr/>
        </p:nvSpPr>
        <p:spPr>
          <a:xfrm>
            <a:off x="4267199" y="3760937"/>
            <a:ext cx="152401" cy="152400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BCB592B-15DD-49D6-88F1-E2A8920474B7}"/>
              </a:ext>
            </a:extLst>
          </p:cNvPr>
          <p:cNvSpPr/>
          <p:nvPr/>
        </p:nvSpPr>
        <p:spPr>
          <a:xfrm>
            <a:off x="4343399" y="3840312"/>
            <a:ext cx="45719" cy="45719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E24B016-8D82-4F0C-88B6-E2675F3A1B9B}"/>
              </a:ext>
            </a:extLst>
          </p:cNvPr>
          <p:cNvSpPr/>
          <p:nvPr/>
        </p:nvSpPr>
        <p:spPr>
          <a:xfrm>
            <a:off x="7086600" y="3837137"/>
            <a:ext cx="45719" cy="45719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AD4CF2F-B0C0-4B85-A24E-69F4767BF928}"/>
              </a:ext>
            </a:extLst>
          </p:cNvPr>
          <p:cNvCxnSpPr>
            <a:cxnSpLocks/>
          </p:cNvCxnSpPr>
          <p:nvPr/>
        </p:nvCxnSpPr>
        <p:spPr>
          <a:xfrm flipH="1" flipV="1">
            <a:off x="3985258" y="2432502"/>
            <a:ext cx="399303" cy="13805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B08E205-8F67-4B27-A7DE-C29F797B3EC4}"/>
              </a:ext>
            </a:extLst>
          </p:cNvPr>
          <p:cNvCxnSpPr>
            <a:cxnSpLocks/>
          </p:cNvCxnSpPr>
          <p:nvPr/>
        </p:nvCxnSpPr>
        <p:spPr>
          <a:xfrm flipV="1">
            <a:off x="4013978" y="1149588"/>
            <a:ext cx="750576" cy="4315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80AE026D-4B50-4984-85CD-094F06435485}"/>
                  </a:ext>
                </a:extLst>
              </p:cNvPr>
              <p:cNvSpPr/>
              <p:nvPr/>
            </p:nvSpPr>
            <p:spPr>
              <a:xfrm>
                <a:off x="1543831" y="1352550"/>
                <a:ext cx="5241243" cy="91422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zh-CN" altLang="en-US" sz="32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zh-CN" altLang="en-US" sz="3200">
                              <a:latin typeface="Cambria Math" panose="02040503050406030204" pitchFamily="18" charset="0"/>
                            </a:rPr>
                            <m:t>J</m:t>
                          </m:r>
                        </m:e>
                        <m:sup>
                          <m:r>
                            <m:rPr>
                              <m:sty m:val="p"/>
                            </m:rPr>
                            <a:rPr lang="zh-CN" altLang="en-US" sz="3200" i="0">
                              <a:latin typeface="Cambria Math" panose="02040503050406030204" pitchFamily="18" charset="0"/>
                            </a:rPr>
                            <m:t>dark</m:t>
                          </m:r>
                        </m:sup>
                      </m:sSup>
                      <m:d>
                        <m:dPr>
                          <m:ctrlPr>
                            <a:rPr lang="zh-CN" altLang="en-US" sz="3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zh-CN" altLang="en-US" sz="3200" i="0"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</m:d>
                      <m:r>
                        <a:rPr lang="zh-CN" altLang="en-US" sz="3200" i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zh-CN" altLang="en-US" sz="32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zh-CN" altLang="en-US" sz="3200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zh-CN" altLang="en-US" sz="3200" i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altLang="zh-CN" sz="32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lim>
                          </m:limLow>
                        </m:fName>
                        <m:e>
                          <m:d>
                            <m:dPr>
                              <m:ctrlPr>
                                <a:rPr lang="zh-CN" altLang="en-US" sz="3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unc>
                                <m:funcPr>
                                  <m:ctrlPr>
                                    <a:rPr lang="zh-CN" altLang="en-US" sz="3200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limLow>
                                    <m:limLowPr>
                                      <m:ctrlPr>
                                        <a:rPr lang="zh-CN" altLang="en-US" sz="3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limLow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zh-CN" altLang="en-US" sz="3200" i="0">
                                          <a:latin typeface="Cambria Math" panose="02040503050406030204" pitchFamily="18" charset="0"/>
                                        </a:rPr>
                                        <m:t>min</m:t>
                                      </m:r>
                                    </m:e>
                                    <m:lim>
                                      <m:r>
                                        <m:rPr>
                                          <m:sty m:val="p"/>
                                        </m:rPr>
                                        <a:rPr lang="en-US" altLang="zh-CN" sz="3200" b="0" i="0" smtClean="0">
                                          <a:latin typeface="Cambria Math" panose="02040503050406030204" pitchFamily="18" charset="0"/>
                                        </a:rPr>
                                        <m:t>c</m:t>
                                      </m:r>
                                    </m:lim>
                                  </m:limLow>
                                </m:fName>
                                <m:e>
                                  <m:d>
                                    <m:dPr>
                                      <m:ctrlPr>
                                        <a:rPr lang="zh-CN" altLang="en-US" sz="3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p>
                                        <m:sSupPr>
                                          <m:ctrlPr>
                                            <a:rPr lang="zh-CN" altLang="en-US" sz="32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zh-CN" altLang="en-US" sz="3200" i="0">
                                              <a:latin typeface="Cambria Math" panose="02040503050406030204" pitchFamily="18" charset="0"/>
                                            </a:rPr>
                                            <m:t>J</m:t>
                                          </m:r>
                                        </m:e>
                                        <m:sup>
                                          <m:r>
                                            <m:rPr>
                                              <m:sty m:val="p"/>
                                            </m:rPr>
                                            <a:rPr lang="zh-CN" altLang="en-US" sz="3200" i="0">
                                              <a:latin typeface="Cambria Math" panose="02040503050406030204" pitchFamily="18" charset="0"/>
                                            </a:rPr>
                                            <m:t>c</m:t>
                                          </m:r>
                                        </m:sup>
                                      </m:sSup>
                                      <m:d>
                                        <m:dPr>
                                          <m:ctrlPr>
                                            <a:rPr lang="zh-CN" altLang="en-US" sz="32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zh-CN" altLang="en-US" sz="3200" i="0">
                                              <a:latin typeface="Cambria Math" panose="02040503050406030204" pitchFamily="18" charset="0"/>
                                            </a:rPr>
                                            <m:t>y</m:t>
                                          </m:r>
                                        </m:e>
                                      </m:d>
                                    </m:e>
                                  </m:d>
                                </m:e>
                              </m:func>
                            </m:e>
                          </m:d>
                        </m:e>
                      </m:func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80AE026D-4B50-4984-85CD-094F0643548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43831" y="1352550"/>
                <a:ext cx="5241243" cy="91422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3" name="Group 22">
            <a:extLst>
              <a:ext uri="{FF2B5EF4-FFF2-40B4-BE49-F238E27FC236}">
                <a16:creationId xmlns:a16="http://schemas.microsoft.com/office/drawing/2014/main" id="{27621436-3220-42A6-893A-0284BE3F07C2}"/>
              </a:ext>
            </a:extLst>
          </p:cNvPr>
          <p:cNvGrpSpPr/>
          <p:nvPr/>
        </p:nvGrpSpPr>
        <p:grpSpPr>
          <a:xfrm>
            <a:off x="4149753" y="219616"/>
            <a:ext cx="1185986" cy="909320"/>
            <a:chOff x="4013978" y="216104"/>
            <a:chExt cx="1185986" cy="909320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1B2B868D-6FDF-4757-B8E2-7E0E836C91D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013978" y="216104"/>
              <a:ext cx="909320" cy="909320"/>
            </a:xfrm>
            <a:prstGeom prst="rect">
              <a:avLst/>
            </a:prstGeom>
          </p:spPr>
        </p:pic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FFDF0E0-BC5D-4426-8DFF-13DC04485A37}"/>
                </a:ext>
              </a:extLst>
            </p:cNvPr>
            <p:cNvSpPr/>
            <p:nvPr/>
          </p:nvSpPr>
          <p:spPr>
            <a:xfrm>
              <a:off x="4754881" y="1079538"/>
              <a:ext cx="45719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4E98E3FE-4CB7-4720-B876-E0EB5F12458F}"/>
                </a:ext>
              </a:extLst>
            </p:cNvPr>
            <p:cNvSpPr/>
            <p:nvPr/>
          </p:nvSpPr>
          <p:spPr>
            <a:xfrm>
              <a:off x="4363517" y="782839"/>
              <a:ext cx="836447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Darkest</a:t>
              </a:r>
              <a:endParaRPr lang="zh-CN" altLang="en-US" sz="1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06E856FE-B9D5-485F-8A75-6A3FB9BC34E5}"/>
              </a:ext>
            </a:extLst>
          </p:cNvPr>
          <p:cNvSpPr/>
          <p:nvPr/>
        </p:nvSpPr>
        <p:spPr>
          <a:xfrm>
            <a:off x="3931526" y="1170932"/>
            <a:ext cx="133530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15 x 15 patch</a:t>
            </a:r>
            <a:endParaRPr lang="zh-CN" altLang="en-US" sz="14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A19F66B-5BC4-4D44-AEB9-14071305F53D}"/>
              </a:ext>
            </a:extLst>
          </p:cNvPr>
          <p:cNvCxnSpPr>
            <a:cxnSpLocks/>
          </p:cNvCxnSpPr>
          <p:nvPr/>
        </p:nvCxnSpPr>
        <p:spPr>
          <a:xfrm>
            <a:off x="4876800" y="1149588"/>
            <a:ext cx="2231460" cy="26113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58244042-D61B-4E05-947E-52047D67F3DB}"/>
              </a:ext>
            </a:extLst>
          </p:cNvPr>
          <p:cNvCxnSpPr>
            <a:cxnSpLocks/>
          </p:cNvCxnSpPr>
          <p:nvPr/>
        </p:nvCxnSpPr>
        <p:spPr>
          <a:xfrm flipV="1">
            <a:off x="2810108" y="3652351"/>
            <a:ext cx="307894" cy="1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467056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9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sp>
        <p:nvSpPr>
          <p:cNvPr id="2" name="text 1"/>
          <p:cNvSpPr txBox="1"/>
          <p:nvPr/>
        </p:nvSpPr>
        <p:spPr>
          <a:xfrm>
            <a:off x="430624" y="364714"/>
            <a:ext cx="65" cy="3539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lvl="0">
              <a:defRPr/>
            </a:pPr>
            <a:endParaRPr kumimoji="0" sz="2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8" name="text 1"/>
          <p:cNvSpPr txBox="1"/>
          <p:nvPr/>
        </p:nvSpPr>
        <p:spPr>
          <a:xfrm>
            <a:off x="430624" y="364714"/>
            <a:ext cx="1972463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Patch Size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6AB530C-A72E-4A0E-B492-24B17EFDE080}"/>
              </a:ext>
            </a:extLst>
          </p:cNvPr>
          <p:cNvSpPr txBox="1"/>
          <p:nvPr/>
        </p:nvSpPr>
        <p:spPr>
          <a:xfrm>
            <a:off x="762000" y="3537744"/>
            <a:ext cx="2036070" cy="369332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Haze Free Image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614E3DD-2C70-47CB-8796-7E404EEF1F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276350"/>
            <a:ext cx="8534400" cy="2211533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2F24E38A-9C6C-4F91-8ED6-491165926487}"/>
              </a:ext>
            </a:extLst>
          </p:cNvPr>
          <p:cNvSpPr/>
          <p:nvPr/>
        </p:nvSpPr>
        <p:spPr>
          <a:xfrm>
            <a:off x="3876200" y="3537744"/>
            <a:ext cx="13915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3 x 3 patch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3B4D483-FC04-4737-9EE8-3DB8EAA36B74}"/>
              </a:ext>
            </a:extLst>
          </p:cNvPr>
          <p:cNvSpPr/>
          <p:nvPr/>
        </p:nvSpPr>
        <p:spPr>
          <a:xfrm>
            <a:off x="6702424" y="3537744"/>
            <a:ext cx="16609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15 x 15 patch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4D81BF5-0228-4D61-A2AA-238654DF0E19}"/>
              </a:ext>
            </a:extLst>
          </p:cNvPr>
          <p:cNvSpPr/>
          <p:nvPr/>
        </p:nvSpPr>
        <p:spPr>
          <a:xfrm>
            <a:off x="685800" y="4400550"/>
            <a:ext cx="586731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● 用小窗口恢复的图像有过饱和现象，而大窗口恢复的图像有光晕现象。</a:t>
            </a:r>
            <a:endParaRPr lang="en-US" altLang="zh-CN" sz="1400" dirty="0"/>
          </a:p>
        </p:txBody>
      </p:sp>
    </p:spTree>
    <p:extLst>
      <p:ext uri="{BB962C8B-B14F-4D97-AF65-F5344CB8AC3E}">
        <p14:creationId xmlns:p14="http://schemas.microsoft.com/office/powerpoint/2010/main" val="209056391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1"/>
          <p:cNvSpPr txBox="1"/>
          <p:nvPr/>
        </p:nvSpPr>
        <p:spPr>
          <a:xfrm>
            <a:off x="430624" y="364714"/>
            <a:ext cx="1138517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Recall</a:t>
            </a:r>
            <a:endParaRPr lang="en-US" sz="3200" b="1" dirty="0">
              <a:latin typeface="微软雅黑" panose="020B0503020204020204" pitchFamily="34" charset="-122"/>
              <a:ea typeface="微软雅黑" panose="020B0503020204020204" pitchFamily="34" charset="-122"/>
              <a:cs typeface="Arial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0A2A48D-41AA-4DC4-B2C4-CA480E9E2F3A}"/>
              </a:ext>
            </a:extLst>
          </p:cNvPr>
          <p:cNvSpPr/>
          <p:nvPr/>
        </p:nvSpPr>
        <p:spPr>
          <a:xfrm>
            <a:off x="952500" y="1879252"/>
            <a:ext cx="723900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In most of the </a:t>
            </a:r>
            <a:r>
              <a:rPr lang="en-US" altLang="zh-CN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non-sky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patches, at least one color channel has very low intensity at some pixels.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Image">
            <a:extLst>
              <a:ext uri="{FF2B5EF4-FFF2-40B4-BE49-F238E27FC236}">
                <a16:creationId xmlns:a16="http://schemas.microsoft.com/office/drawing/2014/main" id="{B6F4B850-B13F-411A-8E14-5901457204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81542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1"/>
          <p:cNvSpPr txBox="1"/>
          <p:nvPr/>
        </p:nvSpPr>
        <p:spPr>
          <a:xfrm>
            <a:off x="430624" y="364714"/>
            <a:ext cx="7371185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Estimate Transmission for Sky Patches</a:t>
            </a:r>
            <a:endParaRPr lang="en-US" sz="3200" b="1" dirty="0">
              <a:latin typeface="微软雅黑" panose="020B0503020204020204" pitchFamily="34" charset="-122"/>
              <a:ea typeface="微软雅黑" panose="020B0503020204020204" pitchFamily="34" charset="-122"/>
              <a:cs typeface="Arial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00A2A48D-41AA-4DC4-B2C4-CA480E9E2F3A}"/>
                  </a:ext>
                </a:extLst>
              </p:cNvPr>
              <p:cNvSpPr/>
              <p:nvPr/>
            </p:nvSpPr>
            <p:spPr>
              <a:xfrm>
                <a:off x="952500" y="1879252"/>
                <a:ext cx="7429500" cy="95410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altLang="zh-CN" sz="2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The color of the sky is usually very similar to the atmospheric light </a:t>
                </a:r>
                <a14:m>
                  <m:oMath xmlns:m="http://schemas.openxmlformats.org/officeDocument/2006/math">
                    <m:r>
                      <a:rPr lang="en-US" altLang="zh-CN" sz="28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𝐴</m:t>
                    </m:r>
                  </m:oMath>
                </a14:m>
                <a:r>
                  <a:rPr lang="en-US" altLang="zh-CN" sz="2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in a haze image.</a:t>
                </a:r>
                <a:endParaRPr lang="zh-CN" altLang="en-US" sz="28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00A2A48D-41AA-4DC4-B2C4-CA480E9E2F3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2500" y="1879252"/>
                <a:ext cx="7429500" cy="954107"/>
              </a:xfrm>
              <a:prstGeom prst="rect">
                <a:avLst/>
              </a:prstGeom>
              <a:blipFill>
                <a:blip r:embed="rId2"/>
                <a:stretch>
                  <a:fillRect l="-1641" t="-6369" r="-2953" b="-1656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Image">
            <a:extLst>
              <a:ext uri="{FF2B5EF4-FFF2-40B4-BE49-F238E27FC236}">
                <a16:creationId xmlns:a16="http://schemas.microsoft.com/office/drawing/2014/main" id="{6890B4A4-3344-4482-9C2A-FA47DEDAE1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179079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1"/>
          <p:cNvSpPr txBox="1"/>
          <p:nvPr/>
        </p:nvSpPr>
        <p:spPr>
          <a:xfrm>
            <a:off x="430624" y="364714"/>
            <a:ext cx="7371185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Estimate Transmission for Sky Patches</a:t>
            </a:r>
            <a:endParaRPr lang="en-US" sz="3200" b="1" dirty="0">
              <a:latin typeface="微软雅黑" panose="020B0503020204020204" pitchFamily="34" charset="-122"/>
              <a:ea typeface="微软雅黑" panose="020B0503020204020204" pitchFamily="34" charset="-122"/>
              <a:cs typeface="Arial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6B229E2C-F2B3-4656-B5B3-FC2281960673}"/>
                  </a:ext>
                </a:extLst>
              </p:cNvPr>
              <p:cNvSpPr/>
              <p:nvPr/>
            </p:nvSpPr>
            <p:spPr>
              <a:xfrm>
                <a:off x="2746917" y="1962150"/>
                <a:ext cx="3650166" cy="92217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zh-CN" altLang="en-US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zh-CN" altLang="en-US" sz="240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lim>
                          </m:limLow>
                        </m:fName>
                        <m:e>
                          <m:d>
                            <m:dPr>
                              <m:ctrlP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unc>
                                <m:funcPr>
                                  <m:ctrlPr>
                                    <a:rPr lang="zh-CN" alt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limLow>
                                    <m:limLowPr>
                                      <m:ctrlPr>
                                        <a:rPr lang="zh-CN" alt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limLow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zh-CN" altLang="en-US" sz="2400" i="0">
                                          <a:latin typeface="Cambria Math" panose="02040503050406030204" pitchFamily="18" charset="0"/>
                                        </a:rPr>
                                        <m:t>min</m:t>
                                      </m:r>
                                    </m:e>
                                    <m:lim>
                                      <m:r>
                                        <a:rPr lang="zh-CN" altLang="en-US" sz="2400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  <m:r>
                                        <a:rPr lang="zh-CN" altLang="en-US" sz="2400" i="0">
                                          <a:latin typeface="Cambria Math" panose="02040503050406030204" pitchFamily="18" charset="0"/>
                                        </a:rPr>
                                        <m:t>∈</m:t>
                                      </m:r>
                                      <m:r>
                                        <m:rPr>
                                          <m:sty m:val="p"/>
                                        </m:rPr>
                                        <a:rPr lang="zh-CN" altLang="en-US" sz="2400" i="0">
                                          <a:latin typeface="Cambria Math" panose="02040503050406030204" pitchFamily="18" charset="0"/>
                                        </a:rPr>
                                        <m:t>Ω</m:t>
                                      </m:r>
                                      <m:d>
                                        <m:dPr>
                                          <m:ctrlPr>
                                            <a:rPr lang="zh-CN" alt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zh-CN" altLang="en-US" sz="2400" i="1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</m:d>
                                    </m:lim>
                                  </m:limLow>
                                </m:fName>
                                <m:e>
                                  <m:d>
                                    <m:dPr>
                                      <m:ctrlPr>
                                        <a:rPr lang="zh-CN" alt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f>
                                        <m:fPr>
                                          <m:ctrlPr>
                                            <a:rPr lang="zh-CN" alt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sSup>
                                            <m:sSupPr>
                                              <m:ctrlPr>
                                                <a:rPr lang="zh-CN" altLang="en-US" sz="24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lang="zh-CN" altLang="en-US" sz="2400" i="1">
                                                  <a:latin typeface="Cambria Math" panose="02040503050406030204" pitchFamily="18" charset="0"/>
                                                </a:rPr>
                                                <m:t>𝐼</m:t>
                                              </m:r>
                                            </m:e>
                                            <m:sup>
                                              <m:r>
                                                <a:rPr lang="zh-CN" altLang="en-US" sz="2400" i="1">
                                                  <a:latin typeface="Cambria Math" panose="02040503050406030204" pitchFamily="18" charset="0"/>
                                                </a:rPr>
                                                <m:t>𝑐</m:t>
                                              </m:r>
                                            </m:sup>
                                          </m:sSup>
                                          <m:d>
                                            <m:dPr>
                                              <m:ctrlPr>
                                                <a:rPr lang="zh-CN" altLang="en-US" sz="24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zh-CN" altLang="en-US" sz="2400" i="1">
                                                  <a:latin typeface="Cambria Math" panose="02040503050406030204" pitchFamily="18" charset="0"/>
                                                </a:rPr>
                                                <m:t>𝑦</m:t>
                                              </m:r>
                                            </m:e>
                                          </m:d>
                                        </m:num>
                                        <m:den>
                                          <m:sSup>
                                            <m:sSupPr>
                                              <m:ctrlPr>
                                                <a:rPr lang="zh-CN" altLang="en-US" sz="24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lang="zh-CN" altLang="en-US" sz="2400" i="1">
                                                  <a:latin typeface="Cambria Math" panose="02040503050406030204" pitchFamily="18" charset="0"/>
                                                </a:rPr>
                                                <m:t>𝐴</m:t>
                                              </m:r>
                                            </m:e>
                                            <m:sup>
                                              <m:r>
                                                <a:rPr lang="zh-CN" altLang="en-US" sz="2400" i="1">
                                                  <a:latin typeface="Cambria Math" panose="02040503050406030204" pitchFamily="18" charset="0"/>
                                                </a:rPr>
                                                <m:t>𝑐</m:t>
                                              </m:r>
                                            </m:sup>
                                          </m:sSup>
                                        </m:den>
                                      </m:f>
                                    </m:e>
                                  </m:d>
                                </m:e>
                              </m:func>
                            </m:e>
                          </m:d>
                        </m:e>
                      </m:func>
                      <m:r>
                        <a:rPr lang="zh-CN" altLang="en-US" sz="2400" i="0">
                          <a:latin typeface="Cambria Math" panose="02040503050406030204" pitchFamily="18" charset="0"/>
                        </a:rPr>
                        <m:t>→1</m:t>
                      </m:r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6B229E2C-F2B3-4656-B5B3-FC228196067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46917" y="1962150"/>
                <a:ext cx="3650166" cy="922176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DA3E533A-37C8-4D12-9E1F-7B8429B1A29E}"/>
                  </a:ext>
                </a:extLst>
              </p:cNvPr>
              <p:cNvSpPr/>
              <p:nvPr/>
            </p:nvSpPr>
            <p:spPr>
              <a:xfrm>
                <a:off x="3866935" y="3028950"/>
                <a:ext cx="141013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̃"/>
                          <m:ctrlPr>
                            <a:rPr lang="zh-CN" altLang="en-US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zh-CN" altLang="en-US" sz="2400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acc>
                      <m:d>
                        <m:dPr>
                          <m:ctrlPr>
                            <a:rPr lang="zh-CN" alt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CN" altLang="en-US" sz="24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zh-CN" altLang="en-US" sz="2400" i="0">
                          <a:latin typeface="Cambria Math" panose="02040503050406030204" pitchFamily="18" charset="0"/>
                        </a:rPr>
                        <m:t>→0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DA3E533A-37C8-4D12-9E1F-7B8429B1A29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66935" y="3028950"/>
                <a:ext cx="1410130" cy="461665"/>
              </a:xfrm>
              <a:prstGeom prst="rect">
                <a:avLst/>
              </a:prstGeom>
              <a:blipFill>
                <a:blip r:embed="rId3"/>
                <a:stretch>
                  <a:fillRect t="-131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Image">
            <a:extLst>
              <a:ext uri="{FF2B5EF4-FFF2-40B4-BE49-F238E27FC236}">
                <a16:creationId xmlns:a16="http://schemas.microsoft.com/office/drawing/2014/main" id="{22583D43-CA1C-4DFC-ACE5-D8AE4444D1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88911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1"/>
          <p:cNvSpPr txBox="1"/>
          <p:nvPr/>
        </p:nvSpPr>
        <p:spPr>
          <a:xfrm>
            <a:off x="430624" y="364714"/>
            <a:ext cx="2159245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Limitations</a:t>
            </a:r>
            <a:endParaRPr lang="en-US" sz="3200" b="1" dirty="0">
              <a:latin typeface="微软雅黑" panose="020B0503020204020204" pitchFamily="34" charset="-122"/>
              <a:ea typeface="微软雅黑" panose="020B0503020204020204" pitchFamily="34" charset="-122"/>
              <a:cs typeface="Arial"/>
            </a:endParaRPr>
          </a:p>
        </p:txBody>
      </p:sp>
      <p:pic>
        <p:nvPicPr>
          <p:cNvPr id="7" name="Image">
            <a:extLst>
              <a:ext uri="{FF2B5EF4-FFF2-40B4-BE49-F238E27FC236}">
                <a16:creationId xmlns:a16="http://schemas.microsoft.com/office/drawing/2014/main" id="{22583D43-CA1C-4DFC-ACE5-D8AE4444D1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D07F324-7C2F-4789-BCE0-8DC78D3F0772}"/>
              </a:ext>
            </a:extLst>
          </p:cNvPr>
          <p:cNvSpPr/>
          <p:nvPr/>
        </p:nvSpPr>
        <p:spPr>
          <a:xfrm>
            <a:off x="856469" y="1047750"/>
            <a:ext cx="7239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Inherently white or grayish objects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F59217F9-B7DF-4210-8506-F4C477A85DA0}"/>
              </a:ext>
            </a:extLst>
          </p:cNvPr>
          <p:cNvGrpSpPr/>
          <p:nvPr/>
        </p:nvGrpSpPr>
        <p:grpSpPr>
          <a:xfrm>
            <a:off x="990601" y="1485291"/>
            <a:ext cx="1594780" cy="2819400"/>
            <a:chOff x="990601" y="1485291"/>
            <a:chExt cx="1594780" cy="28194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6935F9E1-D09C-4F21-8F2F-4C0BBB6F317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90601" y="1485291"/>
              <a:ext cx="1594780" cy="2381859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1833B8C-2D8D-4FA8-89DE-F58A7F3A82B4}"/>
                </a:ext>
              </a:extLst>
            </p:cNvPr>
            <p:cNvSpPr/>
            <p:nvPr/>
          </p:nvSpPr>
          <p:spPr>
            <a:xfrm>
              <a:off x="1022397" y="3935359"/>
              <a:ext cx="153118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Input Image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846BB93-49DE-4987-B497-81DD4DB1CC91}"/>
              </a:ext>
            </a:extLst>
          </p:cNvPr>
          <p:cNvGrpSpPr/>
          <p:nvPr/>
        </p:nvGrpSpPr>
        <p:grpSpPr>
          <a:xfrm>
            <a:off x="6533697" y="1417082"/>
            <a:ext cx="1587906" cy="2887609"/>
            <a:chOff x="3768358" y="1417082"/>
            <a:chExt cx="1587906" cy="2887609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FE14F90-D4D4-42CB-8C02-6FED1B0BC4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68358" y="1417082"/>
              <a:ext cx="1587906" cy="2381859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4EFC117-C48D-46B4-B75C-BD277C42FE90}"/>
                </a:ext>
              </a:extLst>
            </p:cNvPr>
            <p:cNvSpPr/>
            <p:nvPr/>
          </p:nvSpPr>
          <p:spPr>
            <a:xfrm>
              <a:off x="4143324" y="3935359"/>
              <a:ext cx="85735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Result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D577CC2-D0E9-40A0-BDC7-8346BA638FA3}"/>
              </a:ext>
            </a:extLst>
          </p:cNvPr>
          <p:cNvGrpSpPr/>
          <p:nvPr/>
        </p:nvGrpSpPr>
        <p:grpSpPr>
          <a:xfrm>
            <a:off x="3512986" y="1417082"/>
            <a:ext cx="2098651" cy="3034844"/>
            <a:chOff x="3512986" y="1417082"/>
            <a:chExt cx="2098651" cy="3034844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28502C8A-C021-4983-9F66-4669E2C2662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768358" y="1417082"/>
              <a:ext cx="1587906" cy="2381859"/>
            </a:xfrm>
            <a:prstGeom prst="rect">
              <a:avLst/>
            </a:prstGeom>
          </p:spPr>
        </p:pic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B0EA5D08-0809-42EB-BAB8-E2E1938663C4}"/>
                </a:ext>
              </a:extLst>
            </p:cNvPr>
            <p:cNvSpPr/>
            <p:nvPr/>
          </p:nvSpPr>
          <p:spPr>
            <a:xfrm>
              <a:off x="3512986" y="3867151"/>
              <a:ext cx="2098651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Transmission</a:t>
              </a:r>
            </a:p>
            <a:p>
              <a:pPr algn="ctr"/>
              <a:r>
                <a:rPr lang="en-US" altLang="zh-CN" sz="140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(</a:t>
              </a:r>
              <a:r>
                <a:rPr lang="zh-CN" altLang="en-US" sz="140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大理石的传输率被低估</a:t>
              </a:r>
              <a:r>
                <a:rPr lang="en-US" altLang="zh-CN" sz="140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)</a:t>
              </a:r>
              <a:endPara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2777647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75EAB58-5ECB-4DE3-A739-F2A630F07E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051" y="1485290"/>
            <a:ext cx="3170528" cy="2381859"/>
          </a:xfrm>
          <a:prstGeom prst="rect">
            <a:avLst/>
          </a:prstGeom>
        </p:spPr>
      </p:pic>
      <p:sp>
        <p:nvSpPr>
          <p:cNvPr id="11" name="text 1"/>
          <p:cNvSpPr txBox="1"/>
          <p:nvPr/>
        </p:nvSpPr>
        <p:spPr>
          <a:xfrm>
            <a:off x="430624" y="364714"/>
            <a:ext cx="2159245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Limitations</a:t>
            </a:r>
            <a:endParaRPr lang="en-US" sz="3200" b="1" dirty="0">
              <a:latin typeface="微软雅黑" panose="020B0503020204020204" pitchFamily="34" charset="-122"/>
              <a:ea typeface="微软雅黑" panose="020B0503020204020204" pitchFamily="34" charset="-122"/>
              <a:cs typeface="Arial"/>
            </a:endParaRPr>
          </a:p>
        </p:txBody>
      </p:sp>
      <p:pic>
        <p:nvPicPr>
          <p:cNvPr id="7" name="Image">
            <a:extLst>
              <a:ext uri="{FF2B5EF4-FFF2-40B4-BE49-F238E27FC236}">
                <a16:creationId xmlns:a16="http://schemas.microsoft.com/office/drawing/2014/main" id="{22583D43-CA1C-4DFC-ACE5-D8AE4444D1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D07F324-7C2F-4789-BCE0-8DC78D3F0772}"/>
              </a:ext>
            </a:extLst>
          </p:cNvPr>
          <p:cNvSpPr/>
          <p:nvPr/>
        </p:nvSpPr>
        <p:spPr>
          <a:xfrm>
            <a:off x="856469" y="1047750"/>
            <a:ext cx="7239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Haze imaging model is invalid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1833B8C-2D8D-4FA8-89DE-F58A7F3A82B4}"/>
              </a:ext>
            </a:extLst>
          </p:cNvPr>
          <p:cNvSpPr/>
          <p:nvPr/>
        </p:nvSpPr>
        <p:spPr>
          <a:xfrm>
            <a:off x="1824275" y="3943350"/>
            <a:ext cx="15311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Input Image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154961-6F00-430D-B405-A558B8D482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8423" y="1464222"/>
            <a:ext cx="3170527" cy="2381858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0F591F06-4C98-4C55-909E-0FBC2E5F9E72}"/>
              </a:ext>
            </a:extLst>
          </p:cNvPr>
          <p:cNvSpPr/>
          <p:nvPr/>
        </p:nvSpPr>
        <p:spPr>
          <a:xfrm>
            <a:off x="5552411" y="3943350"/>
            <a:ext cx="204254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Result</a:t>
            </a:r>
          </a:p>
          <a:p>
            <a:pPr algn="ctr"/>
            <a:r>
              <a:rPr lang="en-US" altLang="zh-CN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(non-constant </a:t>
            </a:r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𝐴</a:t>
            </a:r>
            <a:r>
              <a:rPr lang="en-US" altLang="zh-CN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688501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Imag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pic>
        <p:nvPicPr>
          <p:cNvPr id="43" name="Image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828" y="320051"/>
            <a:ext cx="5004300" cy="536700"/>
          </a:xfrm>
          <a:prstGeom prst="rect">
            <a:avLst/>
          </a:prstGeom>
        </p:spPr>
      </p:pic>
      <p:sp>
        <p:nvSpPr>
          <p:cNvPr id="2" name="text 1"/>
          <p:cNvSpPr txBox="1"/>
          <p:nvPr/>
        </p:nvSpPr>
        <p:spPr>
          <a:xfrm>
            <a:off x="430624" y="364714"/>
            <a:ext cx="2778389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Haze Removal</a:t>
            </a:r>
            <a:endParaRPr sz="3200" b="1" dirty="0">
              <a:latin typeface="微软雅黑" panose="020B0503020204020204" pitchFamily="34" charset="-122"/>
              <a:ea typeface="微软雅黑" panose="020B0503020204020204" pitchFamily="34" charset="-122"/>
              <a:cs typeface="Arial"/>
            </a:endParaRPr>
          </a:p>
        </p:txBody>
      </p:sp>
      <p:pic>
        <p:nvPicPr>
          <p:cNvPr id="7" name="Picture 6" descr="A picture containing grass, outdoor, train, building&#10;&#10;Description automatically generated">
            <a:extLst>
              <a:ext uri="{FF2B5EF4-FFF2-40B4-BE49-F238E27FC236}">
                <a16:creationId xmlns:a16="http://schemas.microsoft.com/office/drawing/2014/main" id="{D9C791F9-31B1-47D3-9E4A-EE00D040A26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352" y="998930"/>
            <a:ext cx="3556000" cy="2667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7882E94-44ED-4484-95E1-63208C7BA1DE}"/>
              </a:ext>
            </a:extLst>
          </p:cNvPr>
          <p:cNvSpPr txBox="1"/>
          <p:nvPr/>
        </p:nvSpPr>
        <p:spPr>
          <a:xfrm>
            <a:off x="1981200" y="3752945"/>
            <a:ext cx="1486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Hazy Image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743446-644F-4668-A71B-CD241EBBDCE3}"/>
              </a:ext>
            </a:extLst>
          </p:cNvPr>
          <p:cNvSpPr txBox="1"/>
          <p:nvPr/>
        </p:nvSpPr>
        <p:spPr>
          <a:xfrm>
            <a:off x="5562600" y="3752945"/>
            <a:ext cx="20360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Haze Free Image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2" name="Picture 11" descr="A large building&#10;&#10;Description automatically generated">
            <a:extLst>
              <a:ext uri="{FF2B5EF4-FFF2-40B4-BE49-F238E27FC236}">
                <a16:creationId xmlns:a16="http://schemas.microsoft.com/office/drawing/2014/main" id="{08386B84-17A5-4693-86E4-555A268EC3C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2635" y="994834"/>
            <a:ext cx="3555999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54436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>
            <a:extLst>
              <a:ext uri="{FF2B5EF4-FFF2-40B4-BE49-F238E27FC236}">
                <a16:creationId xmlns:a16="http://schemas.microsoft.com/office/drawing/2014/main" id="{90C146D3-A4E6-45F1-9A3C-79FFFA1BDD44}"/>
              </a:ext>
            </a:extLst>
          </p:cNvPr>
          <p:cNvGrpSpPr/>
          <p:nvPr/>
        </p:nvGrpSpPr>
        <p:grpSpPr>
          <a:xfrm>
            <a:off x="1098057" y="1885950"/>
            <a:ext cx="6947886" cy="2645083"/>
            <a:chOff x="590149" y="2505578"/>
            <a:chExt cx="6947886" cy="2645083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7FB6DACA-7CF3-48AB-B905-CA70A65DAB73}"/>
                </a:ext>
              </a:extLst>
            </p:cNvPr>
            <p:cNvGrpSpPr/>
            <p:nvPr/>
          </p:nvGrpSpPr>
          <p:grpSpPr>
            <a:xfrm>
              <a:off x="590149" y="2505578"/>
              <a:ext cx="1690605" cy="2603324"/>
              <a:chOff x="590149" y="2505578"/>
              <a:chExt cx="1690605" cy="2603324"/>
            </a:xfrm>
          </p:grpSpPr>
          <p:pic>
            <p:nvPicPr>
              <p:cNvPr id="2" name="Picture 1">
                <a:extLst>
                  <a:ext uri="{FF2B5EF4-FFF2-40B4-BE49-F238E27FC236}">
                    <a16:creationId xmlns:a16="http://schemas.microsoft.com/office/drawing/2014/main" id="{FED80336-DCC8-4CF6-8A18-4BFC77D0822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036770" y="2505578"/>
                <a:ext cx="797367" cy="792784"/>
              </a:xfrm>
              <a:prstGeom prst="rect">
                <a:avLst/>
              </a:prstGeom>
            </p:spPr>
          </p:pic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DA3788E1-D253-44AD-8AE4-BD6411D026C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90149" y="3651716"/>
                <a:ext cx="1690605" cy="1127070"/>
              </a:xfrm>
              <a:prstGeom prst="rect">
                <a:avLst/>
              </a:prstGeom>
            </p:spPr>
          </p:pic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79E75CD5-B603-40DB-852C-E27588AFB2CD}"/>
                  </a:ext>
                </a:extLst>
              </p:cNvPr>
              <p:cNvSpPr/>
              <p:nvPr/>
            </p:nvSpPr>
            <p:spPr>
              <a:xfrm>
                <a:off x="1020915" y="3305038"/>
                <a:ext cx="829074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zh-CN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Input I</a:t>
                </a:r>
                <a:endPara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13C9EFAF-6079-4085-B50D-64B7E8FCF37D}"/>
                  </a:ext>
                </a:extLst>
              </p:cNvPr>
              <p:cNvSpPr/>
              <p:nvPr/>
            </p:nvSpPr>
            <p:spPr>
              <a:xfrm>
                <a:off x="1022198" y="4770348"/>
                <a:ext cx="829074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zh-CN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Input I</a:t>
                </a:r>
                <a:endPara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B52CFDF-D36A-49CE-A54F-BDFD9758BA33}"/>
                </a:ext>
              </a:extLst>
            </p:cNvPr>
            <p:cNvGrpSpPr/>
            <p:nvPr/>
          </p:nvGrpSpPr>
          <p:grpSpPr>
            <a:xfrm>
              <a:off x="3031525" y="2544800"/>
              <a:ext cx="1690135" cy="2605861"/>
              <a:chOff x="3031525" y="2544800"/>
              <a:chExt cx="1690135" cy="2605861"/>
            </a:xfrm>
          </p:grpSpPr>
          <p:pic>
            <p:nvPicPr>
              <p:cNvPr id="37" name="Picture 36">
                <a:extLst>
                  <a:ext uri="{FF2B5EF4-FFF2-40B4-BE49-F238E27FC236}">
                    <a16:creationId xmlns:a16="http://schemas.microsoft.com/office/drawing/2014/main" id="{80DA5D78-99B0-40AA-B121-921EC6D0FFF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031525" y="3654794"/>
                <a:ext cx="1690135" cy="1126756"/>
              </a:xfrm>
              <a:prstGeom prst="rect">
                <a:avLst/>
              </a:prstGeom>
            </p:spPr>
          </p:pic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E3D2BC9B-B957-4233-86E6-8608B8B8F7C3}"/>
                  </a:ext>
                </a:extLst>
              </p:cNvPr>
              <p:cNvGrpSpPr/>
              <p:nvPr/>
            </p:nvGrpSpPr>
            <p:grpSpPr>
              <a:xfrm>
                <a:off x="3404588" y="2544800"/>
                <a:ext cx="1148264" cy="2605861"/>
                <a:chOff x="2998191" y="2537639"/>
                <a:chExt cx="1148264" cy="2605861"/>
              </a:xfrm>
            </p:grpSpPr>
            <p:pic>
              <p:nvPicPr>
                <p:cNvPr id="4" name="Picture 3">
                  <a:extLst>
                    <a:ext uri="{FF2B5EF4-FFF2-40B4-BE49-F238E27FC236}">
                      <a16:creationId xmlns:a16="http://schemas.microsoft.com/office/drawing/2014/main" id="{0B452E58-0C8B-4393-BD46-FB833A07FF5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3095502" y="2537639"/>
                  <a:ext cx="754401" cy="749626"/>
                </a:xfrm>
                <a:prstGeom prst="rect">
                  <a:avLst/>
                </a:prstGeom>
              </p:spPr>
            </p:pic>
            <p:sp>
              <p:nvSpPr>
                <p:cNvPr id="23" name="Rectangle 22">
                  <a:extLst>
                    <a:ext uri="{FF2B5EF4-FFF2-40B4-BE49-F238E27FC236}">
                      <a16:creationId xmlns:a16="http://schemas.microsoft.com/office/drawing/2014/main" id="{3820498E-8B78-4900-8B1C-1F453DEBBC58}"/>
                    </a:ext>
                  </a:extLst>
                </p:cNvPr>
                <p:cNvSpPr/>
                <p:nvPr/>
              </p:nvSpPr>
              <p:spPr>
                <a:xfrm>
                  <a:off x="3012479" y="3320960"/>
                  <a:ext cx="920445" cy="338554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n-US" altLang="zh-CN" sz="1600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tri-map</a:t>
                  </a:r>
                  <a:endParaRPr lang="zh-CN" altLang="en-US" sz="1600" dirty="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27" name="Rectangle 26">
                      <a:extLst>
                        <a:ext uri="{FF2B5EF4-FFF2-40B4-BE49-F238E27FC236}">
                          <a16:creationId xmlns:a16="http://schemas.microsoft.com/office/drawing/2014/main" id="{AE77F5AB-F626-45CA-A608-728C5652C52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98191" y="4804946"/>
                      <a:ext cx="1148264" cy="338554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 algn="ctr"/>
                      <a:r>
                        <a:rPr lang="en-US" altLang="zh-CN" sz="1600" dirty="0"/>
                        <a:t>Estimated </a:t>
                      </a:r>
                      <a14:m>
                        <m:oMath xmlns:m="http://schemas.openxmlformats.org/officeDocument/2006/math">
                          <m:acc>
                            <m:accPr>
                              <m:chr m:val="̃"/>
                              <m:ctrlPr>
                                <a:rPr lang="zh-CN" altLang="en-US" sz="16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zh-CN" altLang="en-US" sz="16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acc>
                        </m:oMath>
                      </a14:m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p:txBody>
                </p:sp>
              </mc:Choice>
              <mc:Fallback xmlns="">
                <p:sp>
                  <p:nvSpPr>
                    <p:cNvPr id="27" name="Rectangle 26">
                      <a:extLst>
                        <a:ext uri="{FF2B5EF4-FFF2-40B4-BE49-F238E27FC236}">
                          <a16:creationId xmlns:a16="http://schemas.microsoft.com/office/drawing/2014/main" id="{AE77F5AB-F626-45CA-A608-728C5652C523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2998191" y="4804946"/>
                      <a:ext cx="1148264" cy="338554"/>
                    </a:xfrm>
                    <a:prstGeom prst="rect">
                      <a:avLst/>
                    </a:prstGeom>
                    <a:blipFill>
                      <a:blip r:embed="rId6"/>
                      <a:stretch>
                        <a:fillRect l="-2660" t="-5455" r="-16489" b="-23636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CN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</p:grp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9AB2496E-7BD1-43ED-99D5-4F9AA8231D17}"/>
                </a:ext>
              </a:extLst>
            </p:cNvPr>
            <p:cNvSpPr/>
            <p:nvPr/>
          </p:nvSpPr>
          <p:spPr>
            <a:xfrm>
              <a:off x="2461004" y="3363840"/>
              <a:ext cx="375424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+</a:t>
              </a:r>
              <a:endPara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2D55F484-21C8-4E60-ACD4-EEB9EB839535}"/>
                </a:ext>
              </a:extLst>
            </p:cNvPr>
            <p:cNvCxnSpPr>
              <a:cxnSpLocks/>
            </p:cNvCxnSpPr>
            <p:nvPr/>
          </p:nvCxnSpPr>
          <p:spPr>
            <a:xfrm>
              <a:off x="4953000" y="3590871"/>
              <a:ext cx="685800" cy="0"/>
            </a:xfrm>
            <a:prstGeom prst="straightConnector1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5DDED912-9023-4760-93A0-0B522C117814}"/>
                </a:ext>
              </a:extLst>
            </p:cNvPr>
            <p:cNvGrpSpPr/>
            <p:nvPr/>
          </p:nvGrpSpPr>
          <p:grpSpPr>
            <a:xfrm>
              <a:off x="5871495" y="2543175"/>
              <a:ext cx="1666540" cy="2582208"/>
              <a:chOff x="5871495" y="2543175"/>
              <a:chExt cx="1666540" cy="2582208"/>
            </a:xfrm>
          </p:grpSpPr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8552B834-5FA2-4342-B0B0-2D204F818D92}"/>
                  </a:ext>
                </a:extLst>
              </p:cNvPr>
              <p:cNvGrpSpPr/>
              <p:nvPr/>
            </p:nvGrpSpPr>
            <p:grpSpPr>
              <a:xfrm>
                <a:off x="6327567" y="2543175"/>
                <a:ext cx="835233" cy="1107053"/>
                <a:chOff x="3501899" y="2543175"/>
                <a:chExt cx="835233" cy="1107053"/>
              </a:xfrm>
            </p:grpSpPr>
            <p:pic>
              <p:nvPicPr>
                <p:cNvPr id="12" name="Picture 11">
                  <a:extLst>
                    <a:ext uri="{FF2B5EF4-FFF2-40B4-BE49-F238E27FC236}">
                      <a16:creationId xmlns:a16="http://schemas.microsoft.com/office/drawing/2014/main" id="{AAA872D9-A9BC-46C3-AC4B-1CD84E347ED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3501899" y="2543175"/>
                  <a:ext cx="835233" cy="820665"/>
                </a:xfrm>
                <a:prstGeom prst="rect">
                  <a:avLst/>
                </a:prstGeom>
              </p:spPr>
            </p:pic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32" name="Rectangle 31">
                      <a:extLst>
                        <a:ext uri="{FF2B5EF4-FFF2-40B4-BE49-F238E27FC236}">
                          <a16:creationId xmlns:a16="http://schemas.microsoft.com/office/drawing/2014/main" id="{1513EEF1-89BF-4156-9C29-BA0BB0EFD4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6996" y="3311674"/>
                      <a:ext cx="364202" cy="338554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m:rPr>
                                <m:sty m:val="p"/>
                              </m:rPr>
                              <a:rPr lang="zh-CN" altLang="en-US" sz="1600" smtClean="0">
                                <a:latin typeface="Cambria Math" panose="02040503050406030204" pitchFamily="18" charset="0"/>
                              </a:rPr>
                              <m:t>α</m:t>
                            </m:r>
                          </m:oMath>
                        </m:oMathPara>
                      </a14:m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p:txBody>
                </p:sp>
              </mc:Choice>
              <mc:Fallback xmlns="">
                <p:sp>
                  <p:nvSpPr>
                    <p:cNvPr id="32" name="Rectangle 31">
                      <a:extLst>
                        <a:ext uri="{FF2B5EF4-FFF2-40B4-BE49-F238E27FC236}">
                          <a16:creationId xmlns:a16="http://schemas.microsoft.com/office/drawing/2014/main" id="{1513EEF1-89BF-4156-9C29-BA0BB0EFD49A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3696996" y="3311674"/>
                      <a:ext cx="364202" cy="338554"/>
                    </a:xfrm>
                    <a:prstGeom prst="rect">
                      <a:avLst/>
                    </a:prstGeom>
                    <a:blipFill>
                      <a:blip r:embed="rId8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CN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pic>
            <p:nvPicPr>
              <p:cNvPr id="16" name="Picture 15" descr="A picture containing outdoor, man, surfing, water&#10;&#10;Description automatically generated">
                <a:extLst>
                  <a:ext uri="{FF2B5EF4-FFF2-40B4-BE49-F238E27FC236}">
                    <a16:creationId xmlns:a16="http://schemas.microsoft.com/office/drawing/2014/main" id="{EC49A85E-2C5E-473A-995D-20AF6E6A82C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871495" y="3636472"/>
                <a:ext cx="1666540" cy="1140995"/>
              </a:xfrm>
              <a:prstGeom prst="rect">
                <a:avLst/>
              </a:prstGeom>
            </p:spPr>
          </p:pic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8" name="Rectangle 37">
                    <a:extLst>
                      <a:ext uri="{FF2B5EF4-FFF2-40B4-BE49-F238E27FC236}">
                        <a16:creationId xmlns:a16="http://schemas.microsoft.com/office/drawing/2014/main" id="{16E3F44A-58D6-4731-BFEF-9A437D32BF68}"/>
                      </a:ext>
                    </a:extLst>
                  </p:cNvPr>
                  <p:cNvSpPr/>
                  <p:nvPr/>
                </p:nvSpPr>
                <p:spPr>
                  <a:xfrm>
                    <a:off x="6410004" y="4786829"/>
                    <a:ext cx="953723" cy="338554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 algn="ctr"/>
                    <a:r>
                      <a:rPr lang="en-US" altLang="zh-CN" sz="1600" dirty="0"/>
                      <a:t>Refined </a:t>
                    </a:r>
                    <a14:m>
                      <m:oMath xmlns:m="http://schemas.openxmlformats.org/officeDocument/2006/math">
                        <m:r>
                          <a:rPr lang="en-US" altLang="zh-CN" sz="16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oMath>
                    </a14:m>
                    <a:endParaRPr lang="en-US" altLang="zh-CN" sz="1600" dirty="0"/>
                  </a:p>
                </p:txBody>
              </p:sp>
            </mc:Choice>
            <mc:Fallback xmlns="">
              <p:sp>
                <p:nvSpPr>
                  <p:cNvPr id="38" name="Rectangle 37">
                    <a:extLst>
                      <a:ext uri="{FF2B5EF4-FFF2-40B4-BE49-F238E27FC236}">
                        <a16:creationId xmlns:a16="http://schemas.microsoft.com/office/drawing/2014/main" id="{16E3F44A-58D6-4731-BFEF-9A437D32BF68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410004" y="4786829"/>
                    <a:ext cx="953723" cy="338554"/>
                  </a:xfrm>
                  <a:prstGeom prst="rect">
                    <a:avLst/>
                  </a:prstGeom>
                  <a:blipFill>
                    <a:blip r:embed="rId10"/>
                    <a:stretch>
                      <a:fillRect l="-3846" t="-5455" b="-23636"/>
                    </a:stretch>
                  </a:blipFill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  <p:pic>
        <p:nvPicPr>
          <p:cNvPr id="29" name="Image">
            <a:extLst>
              <a:ext uri="{FF2B5EF4-FFF2-40B4-BE49-F238E27FC236}">
                <a16:creationId xmlns:a16="http://schemas.microsoft.com/office/drawing/2014/main" id="{BEA4C668-CFBE-4052-819C-447C5EF9D2F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8CBCE966-FD52-457B-8E0B-12D0D14B195C}"/>
              </a:ext>
            </a:extLst>
          </p:cNvPr>
          <p:cNvSpPr/>
          <p:nvPr/>
        </p:nvSpPr>
        <p:spPr>
          <a:xfrm>
            <a:off x="856469" y="1047750"/>
            <a:ext cx="7239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Soft matting is slow</a:t>
            </a:r>
          </a:p>
        </p:txBody>
      </p:sp>
      <p:sp>
        <p:nvSpPr>
          <p:cNvPr id="34" name="text 1">
            <a:extLst>
              <a:ext uri="{FF2B5EF4-FFF2-40B4-BE49-F238E27FC236}">
                <a16:creationId xmlns:a16="http://schemas.microsoft.com/office/drawing/2014/main" id="{EDDB223A-7747-47B3-9B7E-0890C1ACDC7C}"/>
              </a:ext>
            </a:extLst>
          </p:cNvPr>
          <p:cNvSpPr txBox="1"/>
          <p:nvPr/>
        </p:nvSpPr>
        <p:spPr>
          <a:xfrm>
            <a:off x="430624" y="364714"/>
            <a:ext cx="2159245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Limitations</a:t>
            </a:r>
            <a:endParaRPr lang="en-US" sz="3200" b="1" dirty="0">
              <a:latin typeface="微软雅黑" panose="020B0503020204020204" pitchFamily="34" charset="-122"/>
              <a:ea typeface="微软雅黑" panose="020B0503020204020204" pitchFamily="34" charset="-122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6016357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9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sp>
        <p:nvSpPr>
          <p:cNvPr id="2" name="text 1"/>
          <p:cNvSpPr txBox="1"/>
          <p:nvPr/>
        </p:nvSpPr>
        <p:spPr>
          <a:xfrm>
            <a:off x="430624" y="364714"/>
            <a:ext cx="65" cy="3539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lvl="0">
              <a:defRPr/>
            </a:pPr>
            <a:endParaRPr kumimoji="0" sz="2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8" name="text 1"/>
          <p:cNvSpPr txBox="1"/>
          <p:nvPr/>
        </p:nvSpPr>
        <p:spPr>
          <a:xfrm>
            <a:off x="430624" y="364714"/>
            <a:ext cx="2361224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Conclusions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3D2F3DB-40FB-40C0-A6B5-A2E7D5B1BC58}"/>
              </a:ext>
            </a:extLst>
          </p:cNvPr>
          <p:cNvSpPr/>
          <p:nvPr/>
        </p:nvSpPr>
        <p:spPr>
          <a:xfrm>
            <a:off x="856468" y="1047750"/>
            <a:ext cx="8135131" cy="23625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Dark channel prior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 natural phenomenon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Very simple but effective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Put a bad image to good use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Improvements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Replace Soft Matting with 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Guided Image Filtering </a:t>
            </a:r>
            <a:r>
              <a:rPr lang="en-US" altLang="zh-CN" sz="12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[He et al., ECCV ‘10] 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(Next Week)</a:t>
            </a:r>
            <a:r>
              <a:rPr lang="en-US" altLang="zh-CN" sz="1200" dirty="0">
                <a:hlinkClick r:id="rId3"/>
              </a:rPr>
              <a:t> </a:t>
            </a:r>
            <a:endParaRPr lang="en-US" altLang="zh-CN" sz="1200" dirty="0"/>
          </a:p>
        </p:txBody>
      </p:sp>
    </p:spTree>
    <p:extLst>
      <p:ext uri="{BB962C8B-B14F-4D97-AF65-F5344CB8AC3E}">
        <p14:creationId xmlns:p14="http://schemas.microsoft.com/office/powerpoint/2010/main" val="389656613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2" name="Imag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9"/>
            <a:ext cx="9144000" cy="5143500"/>
          </a:xfrm>
          <a:prstGeom prst="rect">
            <a:avLst/>
          </a:prstGeom>
        </p:spPr>
      </p:pic>
      <p:sp>
        <p:nvSpPr>
          <p:cNvPr id="2" name="text 1"/>
          <p:cNvSpPr txBox="1"/>
          <p:nvPr/>
        </p:nvSpPr>
        <p:spPr>
          <a:xfrm>
            <a:off x="3314284" y="2233147"/>
            <a:ext cx="2515432" cy="677108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 algn="ctr">
              <a:lnSpc>
                <a:spcPct val="100000"/>
              </a:lnSpc>
            </a:pPr>
            <a:r>
              <a:rPr lang="en-US" sz="4400" b="1" spc="10" dirty="0">
                <a:solidFill>
                  <a:srgbClr val="FFFFFF"/>
                </a:solidFill>
                <a:latin typeface="等线 Light" panose="02010600030101010101" pitchFamily="2" charset="-122"/>
                <a:ea typeface="等线 Light" panose="02010600030101010101" pitchFamily="2" charset="-122"/>
                <a:cs typeface="Arial"/>
              </a:rPr>
              <a:t>Thank You</a:t>
            </a:r>
          </a:p>
        </p:txBody>
      </p:sp>
      <p:pic>
        <p:nvPicPr>
          <p:cNvPr id="1357" name="Image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6784" y="4749851"/>
            <a:ext cx="548700" cy="393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Imag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pic>
        <p:nvPicPr>
          <p:cNvPr id="43" name="Image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828" y="320051"/>
            <a:ext cx="5004300" cy="536700"/>
          </a:xfrm>
          <a:prstGeom prst="rect">
            <a:avLst/>
          </a:prstGeom>
        </p:spPr>
      </p:pic>
      <p:sp>
        <p:nvSpPr>
          <p:cNvPr id="2" name="text 1"/>
          <p:cNvSpPr txBox="1"/>
          <p:nvPr/>
        </p:nvSpPr>
        <p:spPr>
          <a:xfrm>
            <a:off x="430624" y="364714"/>
            <a:ext cx="896656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Goal</a:t>
            </a:r>
            <a:endParaRPr sz="3200" b="1" dirty="0">
              <a:latin typeface="微软雅黑" panose="020B0503020204020204" pitchFamily="34" charset="-122"/>
              <a:ea typeface="微软雅黑" panose="020B0503020204020204" pitchFamily="34" charset="-122"/>
              <a:cs typeface="Arial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6D5359E-27A7-479F-AE79-9FBA67C497AB}"/>
              </a:ext>
            </a:extLst>
          </p:cNvPr>
          <p:cNvCxnSpPr/>
          <p:nvPr/>
        </p:nvCxnSpPr>
        <p:spPr>
          <a:xfrm>
            <a:off x="3048000" y="2419350"/>
            <a:ext cx="447032" cy="0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DEF6A25-4CD8-4CF7-8E09-0284A4B6DC6A}"/>
              </a:ext>
            </a:extLst>
          </p:cNvPr>
          <p:cNvGrpSpPr/>
          <p:nvPr/>
        </p:nvGrpSpPr>
        <p:grpSpPr>
          <a:xfrm>
            <a:off x="6219256" y="1087862"/>
            <a:ext cx="2245679" cy="2849749"/>
            <a:chOff x="6258391" y="1087862"/>
            <a:chExt cx="2245679" cy="2849749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23111B15-A013-4CF6-BB0F-05123358C953}"/>
                </a:ext>
              </a:extLst>
            </p:cNvPr>
            <p:cNvSpPr txBox="1"/>
            <p:nvPr/>
          </p:nvSpPr>
          <p:spPr>
            <a:xfrm>
              <a:off x="6258391" y="3568279"/>
              <a:ext cx="22456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Depth Information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F5C7BDBF-441A-4CBA-B0A5-B68CECC27A9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52320" y="1087862"/>
              <a:ext cx="1857820" cy="2477093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7B776C72-DC1B-461F-A642-3FC76A2351D2}"/>
              </a:ext>
            </a:extLst>
          </p:cNvPr>
          <p:cNvGrpSpPr/>
          <p:nvPr/>
        </p:nvGrpSpPr>
        <p:grpSpPr>
          <a:xfrm>
            <a:off x="754317" y="1066101"/>
            <a:ext cx="2016899" cy="2871510"/>
            <a:chOff x="754317" y="1066101"/>
            <a:chExt cx="2016899" cy="287151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7882E94-44ED-4484-95E1-63208C7BA1DE}"/>
                </a:ext>
              </a:extLst>
            </p:cNvPr>
            <p:cNvSpPr txBox="1"/>
            <p:nvPr/>
          </p:nvSpPr>
          <p:spPr>
            <a:xfrm>
              <a:off x="754317" y="3568279"/>
              <a:ext cx="20168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Raw Hazy Image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19" name="Picture 18" descr="A canyon with a mountain in the background&#10;&#10;Description automatically generated">
              <a:extLst>
                <a:ext uri="{FF2B5EF4-FFF2-40B4-BE49-F238E27FC236}">
                  <a16:creationId xmlns:a16="http://schemas.microsoft.com/office/drawing/2014/main" id="{D21491FB-E455-4D51-B393-75DEB05CC40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0542" y="1066101"/>
              <a:ext cx="1857820" cy="2477093"/>
            </a:xfrm>
            <a:prstGeom prst="rect">
              <a:avLst/>
            </a:prstGeom>
          </p:spPr>
        </p:pic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9860EE8B-1393-4572-B7A4-D0F2DD1B6CFF}"/>
              </a:ext>
            </a:extLst>
          </p:cNvPr>
          <p:cNvGrpSpPr/>
          <p:nvPr/>
        </p:nvGrpSpPr>
        <p:grpSpPr>
          <a:xfrm>
            <a:off x="3877062" y="1066101"/>
            <a:ext cx="2036070" cy="2871510"/>
            <a:chOff x="3553964" y="1066101"/>
            <a:chExt cx="2036070" cy="2871510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C743446-644F-4668-A71B-CD241EBBDCE3}"/>
                </a:ext>
              </a:extLst>
            </p:cNvPr>
            <p:cNvSpPr txBox="1"/>
            <p:nvPr/>
          </p:nvSpPr>
          <p:spPr>
            <a:xfrm>
              <a:off x="3553964" y="3568279"/>
              <a:ext cx="20360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Haze Free Image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21" name="Picture 20" descr="A canyon with a mountain in the background&#10;&#10;Description automatically generated">
              <a:extLst>
                <a:ext uri="{FF2B5EF4-FFF2-40B4-BE49-F238E27FC236}">
                  <a16:creationId xmlns:a16="http://schemas.microsoft.com/office/drawing/2014/main" id="{1525A4E2-774B-4F2F-A1EF-BC8C4844E2C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53964" y="1066101"/>
              <a:ext cx="1858120" cy="24774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735750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" y="0"/>
            <a:ext cx="9143950" cy="4524000"/>
          </a:xfrm>
          <a:prstGeom prst="rect">
            <a:avLst/>
          </a:prstGeom>
        </p:spPr>
      </p:pic>
      <p:pic>
        <p:nvPicPr>
          <p:cNvPr id="217" name="Imag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604" y="1463458"/>
            <a:ext cx="25400" cy="1895299"/>
          </a:xfrm>
          <a:prstGeom prst="rect">
            <a:avLst/>
          </a:prstGeom>
        </p:spPr>
      </p:pic>
      <p:sp>
        <p:nvSpPr>
          <p:cNvPr id="5" name="text 1"/>
          <p:cNvSpPr txBox="1"/>
          <p:nvPr/>
        </p:nvSpPr>
        <p:spPr>
          <a:xfrm>
            <a:off x="914400" y="1985001"/>
            <a:ext cx="4013200" cy="6771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r>
              <a:rPr lang="en-US" altLang="zh-CN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Preliminaries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sp>
        <p:nvSpPr>
          <p:cNvPr id="11" name="text 1"/>
          <p:cNvSpPr txBox="1"/>
          <p:nvPr/>
        </p:nvSpPr>
        <p:spPr>
          <a:xfrm>
            <a:off x="430624" y="364714"/>
            <a:ext cx="4110100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</a:rPr>
              <a:t>Haze Imaging Model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8476516D-8812-4C1C-9D5F-4EB93B46BF12}"/>
              </a:ext>
            </a:extLst>
          </p:cNvPr>
          <p:cNvGrpSpPr/>
          <p:nvPr/>
        </p:nvGrpSpPr>
        <p:grpSpPr>
          <a:xfrm>
            <a:off x="681154" y="199909"/>
            <a:ext cx="6696424" cy="4177244"/>
            <a:chOff x="541388" y="209550"/>
            <a:chExt cx="6696424" cy="4177244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" name="Rectangle 4">
                  <a:extLst>
                    <a:ext uri="{FF2B5EF4-FFF2-40B4-BE49-F238E27FC236}">
                      <a16:creationId xmlns:a16="http://schemas.microsoft.com/office/drawing/2014/main" id="{9EEF757A-C046-45A2-9C4C-70EA27530F57}"/>
                    </a:ext>
                  </a:extLst>
                </p:cNvPr>
                <p:cNvSpPr/>
                <p:nvPr/>
              </p:nvSpPr>
              <p:spPr>
                <a:xfrm>
                  <a:off x="2379916" y="984699"/>
                  <a:ext cx="4384168" cy="584775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zh-CN" altLang="en-US" sz="3200" i="1">
                            <a:latin typeface="Cambria Math" panose="02040503050406030204" pitchFamily="18" charset="0"/>
                          </a:rPr>
                          <m:t>𝐼</m:t>
                        </m:r>
                        <m:r>
                          <a:rPr lang="zh-CN" altLang="en-US" sz="3200" i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zh-CN" altLang="en-US" sz="3200" i="1">
                            <a:latin typeface="Cambria Math" panose="02040503050406030204" pitchFamily="18" charset="0"/>
                          </a:rPr>
                          <m:t>𝐽</m:t>
                        </m:r>
                        <m:r>
                          <a:rPr lang="zh-CN" altLang="en-US" sz="3200" i="0">
                            <a:latin typeface="Cambria Math" panose="02040503050406030204" pitchFamily="18" charset="0"/>
                          </a:rPr>
                          <m:t>⋅</m:t>
                        </m:r>
                        <m:r>
                          <a:rPr lang="zh-CN" altLang="en-US" sz="3200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zh-CN" altLang="en-US" sz="3200" i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zh-CN" altLang="en-US" sz="3200" i="1"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zh-CN" altLang="en-US" sz="3200" i="0">
                            <a:latin typeface="Cambria Math" panose="02040503050406030204" pitchFamily="18" charset="0"/>
                          </a:rPr>
                          <m:t>⋅</m:t>
                        </m:r>
                        <m:d>
                          <m:dPr>
                            <m:ctrlPr>
                              <a:rPr lang="zh-CN" altLang="en-US" sz="32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zh-CN" altLang="en-US" sz="3200" i="0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r>
                              <a:rPr lang="zh-CN" altLang="en-US" sz="32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</m:oMath>
                    </m:oMathPara>
                  </a14:m>
                  <a:endParaRPr lang="zh-CN" altLang="en-US" sz="3200" dirty="0"/>
                </a:p>
              </p:txBody>
            </p:sp>
          </mc:Choice>
          <mc:Fallback xmlns="">
            <p:sp>
              <p:nvSpPr>
                <p:cNvPr id="5" name="Rectangle 4">
                  <a:extLst>
                    <a:ext uri="{FF2B5EF4-FFF2-40B4-BE49-F238E27FC236}">
                      <a16:creationId xmlns:a16="http://schemas.microsoft.com/office/drawing/2014/main" id="{9EEF757A-C046-45A2-9C4C-70EA27530F5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379916" y="984699"/>
                  <a:ext cx="4384168" cy="584775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2077D5F9-1E3C-4007-B243-865517EAB038}"/>
                </a:ext>
              </a:extLst>
            </p:cNvPr>
            <p:cNvGrpSpPr/>
            <p:nvPr/>
          </p:nvGrpSpPr>
          <p:grpSpPr>
            <a:xfrm>
              <a:off x="541388" y="2292664"/>
              <a:ext cx="1828800" cy="1817131"/>
              <a:chOff x="533401" y="2190751"/>
              <a:chExt cx="1828800" cy="1817131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1B4C2C7-D8DC-48DA-A881-821D9A6777DE}"/>
                  </a:ext>
                </a:extLst>
              </p:cNvPr>
              <p:cNvSpPr txBox="1"/>
              <p:nvPr/>
            </p:nvSpPr>
            <p:spPr>
              <a:xfrm>
                <a:off x="704649" y="3638550"/>
                <a:ext cx="14863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Hazy Image</a:t>
                </a:r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pic>
            <p:nvPicPr>
              <p:cNvPr id="9" name="Picture 8" descr="A tree in the middle of a field&#10;&#10;Description automatically generated">
                <a:extLst>
                  <a:ext uri="{FF2B5EF4-FFF2-40B4-BE49-F238E27FC236}">
                    <a16:creationId xmlns:a16="http://schemas.microsoft.com/office/drawing/2014/main" id="{5980A88D-9E92-4CEF-8D3D-AEE8328F53F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3401" y="2190751"/>
                <a:ext cx="1828800" cy="1371600"/>
              </a:xfrm>
              <a:prstGeom prst="rect">
                <a:avLst/>
              </a:prstGeom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</p:pic>
        </p:grp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410410ED-B8B4-4B95-B290-37FB958E8B6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085751" y="1566629"/>
              <a:ext cx="611499" cy="558224"/>
            </a:xfrm>
            <a:prstGeom prst="straightConnector1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04B8E2C7-6371-4D59-91C8-350C800E92D3}"/>
                </a:ext>
              </a:extLst>
            </p:cNvPr>
            <p:cNvGrpSpPr/>
            <p:nvPr/>
          </p:nvGrpSpPr>
          <p:grpSpPr>
            <a:xfrm>
              <a:off x="2769649" y="2295906"/>
              <a:ext cx="2189958" cy="2090888"/>
              <a:chOff x="2677731" y="2598096"/>
              <a:chExt cx="2189958" cy="2090888"/>
            </a:xfrm>
          </p:grpSpPr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38C3A758-7219-4B18-B2D4-8C3D61CBE2B7}"/>
                  </a:ext>
                </a:extLst>
              </p:cNvPr>
              <p:cNvSpPr txBox="1"/>
              <p:nvPr/>
            </p:nvSpPr>
            <p:spPr>
              <a:xfrm>
                <a:off x="2677731" y="4042653"/>
                <a:ext cx="2189958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Scene radiance</a:t>
                </a:r>
              </a:p>
              <a:p>
                <a:pPr algn="ctr"/>
                <a:r>
                  <a:rPr lang="en-US" altLang="zh-CN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(Haze Free Image)</a:t>
                </a:r>
              </a:p>
            </p:txBody>
          </p:sp>
          <p:pic>
            <p:nvPicPr>
              <p:cNvPr id="15" name="Picture 14" descr="A tree in a forest&#10;&#10;Description automatically generated">
                <a:extLst>
                  <a:ext uri="{FF2B5EF4-FFF2-40B4-BE49-F238E27FC236}">
                    <a16:creationId xmlns:a16="http://schemas.microsoft.com/office/drawing/2014/main" id="{4EB0FF32-78E6-4965-90ED-700E33253AA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53446" y="2598096"/>
                <a:ext cx="1838528" cy="1378896"/>
              </a:xfrm>
              <a:prstGeom prst="rect">
                <a:avLst/>
              </a:prstGeom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</p:pic>
        </p:grp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168A59F2-BF27-4F43-9AF3-E6DC0BED44F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05200" y="1569475"/>
              <a:ext cx="228600" cy="558224"/>
            </a:xfrm>
            <a:prstGeom prst="straightConnector1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66EB951C-E6C0-4E75-B1BD-4D8225B10A0E}"/>
                </a:ext>
              </a:extLst>
            </p:cNvPr>
            <p:cNvSpPr/>
            <p:nvPr/>
          </p:nvSpPr>
          <p:spPr>
            <a:xfrm>
              <a:off x="4495800" y="209550"/>
              <a:ext cx="215469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Atmospheric light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FD97C51-E8F9-4764-AF5A-FFA003E34B5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17121" y="517672"/>
              <a:ext cx="190185" cy="528238"/>
            </a:xfrm>
            <a:prstGeom prst="straightConnector1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2AEC0695-325B-4616-A5AD-BB2C904D0411}"/>
                </a:ext>
              </a:extLst>
            </p:cNvPr>
            <p:cNvGrpSpPr/>
            <p:nvPr/>
          </p:nvGrpSpPr>
          <p:grpSpPr>
            <a:xfrm>
              <a:off x="5359068" y="2280099"/>
              <a:ext cx="1878744" cy="1838453"/>
              <a:chOff x="5359068" y="2585531"/>
              <a:chExt cx="1878744" cy="1838453"/>
            </a:xfrm>
          </p:grpSpPr>
          <p:pic>
            <p:nvPicPr>
              <p:cNvPr id="23" name="Picture 22">
                <a:extLst>
                  <a:ext uri="{FF2B5EF4-FFF2-40B4-BE49-F238E27FC236}">
                    <a16:creationId xmlns:a16="http://schemas.microsoft.com/office/drawing/2014/main" id="{3003F1F8-7FB6-4E15-8FEF-AF348E5D386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59068" y="2585531"/>
                <a:ext cx="1878744" cy="1409058"/>
              </a:xfrm>
              <a:prstGeom prst="rect">
                <a:avLst/>
              </a:prstGeom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</p:pic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F8138E2F-5C9A-446D-8EE9-D938498B439A}"/>
                  </a:ext>
                </a:extLst>
              </p:cNvPr>
              <p:cNvSpPr txBox="1"/>
              <p:nvPr/>
            </p:nvSpPr>
            <p:spPr>
              <a:xfrm>
                <a:off x="5555288" y="4054652"/>
                <a:ext cx="160569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Transmission</a:t>
                </a:r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9A2002CA-2F0B-482A-A8F6-FDC8AAA14C2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145749" y="1566629"/>
              <a:ext cx="228600" cy="558224"/>
            </a:xfrm>
            <a:prstGeom prst="straightConnector1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73FECCFB-A389-4059-B223-641E1B7701C4}"/>
              </a:ext>
            </a:extLst>
          </p:cNvPr>
          <p:cNvSpPr txBox="1"/>
          <p:nvPr/>
        </p:nvSpPr>
        <p:spPr>
          <a:xfrm>
            <a:off x="681154" y="4440664"/>
            <a:ext cx="6696424" cy="30777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● 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Transmission: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描述无法散射并到达照相机的光的介质传输率</a:t>
            </a:r>
          </a:p>
        </p:txBody>
      </p:sp>
    </p:spTree>
    <p:extLst>
      <p:ext uri="{BB962C8B-B14F-4D97-AF65-F5344CB8AC3E}">
        <p14:creationId xmlns:p14="http://schemas.microsoft.com/office/powerpoint/2010/main" val="19451888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Imag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pic>
        <p:nvPicPr>
          <p:cNvPr id="43" name="Image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828" y="320051"/>
            <a:ext cx="5004300" cy="536700"/>
          </a:xfrm>
          <a:prstGeom prst="rect">
            <a:avLst/>
          </a:prstGeom>
        </p:spPr>
      </p:pic>
      <p:sp>
        <p:nvSpPr>
          <p:cNvPr id="2" name="text 1"/>
          <p:cNvSpPr txBox="1"/>
          <p:nvPr/>
        </p:nvSpPr>
        <p:spPr>
          <a:xfrm>
            <a:off x="430624" y="364714"/>
            <a:ext cx="3290131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RGB Color Space</a:t>
            </a:r>
            <a:endParaRPr sz="3200" b="1" dirty="0">
              <a:latin typeface="微软雅黑" panose="020B0503020204020204" pitchFamily="34" charset="-122"/>
              <a:ea typeface="微软雅黑" panose="020B0503020204020204" pitchFamily="34" charset="-122"/>
              <a:cs typeface="Arial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34B9DC-E03F-4014-8987-0B55B28581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4959" y="1047750"/>
            <a:ext cx="3984118" cy="3589216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8552AE40-D802-42D0-833E-AF331CAE5E07}"/>
              </a:ext>
            </a:extLst>
          </p:cNvPr>
          <p:cNvSpPr txBox="1"/>
          <p:nvPr/>
        </p:nvSpPr>
        <p:spPr>
          <a:xfrm>
            <a:off x="4572000" y="3181350"/>
            <a:ext cx="4137798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● 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vectors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A, I(x), and J(x)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are coplanar and their end points are collinear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452391B2-7E9C-42DE-B36F-F8AB80AFA98E}"/>
                  </a:ext>
                </a:extLst>
              </p:cNvPr>
              <p:cNvSpPr/>
              <p:nvPr/>
            </p:nvSpPr>
            <p:spPr>
              <a:xfrm>
                <a:off x="4572000" y="1235805"/>
                <a:ext cx="4137799" cy="87132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zh-CN" altLang="en-US" sz="2400">
                          <a:latin typeface="Cambria Math" panose="02040503050406030204" pitchFamily="18" charset="0"/>
                        </a:rPr>
                        <m:t>t</m:t>
                      </m:r>
                      <m:d>
                        <m:dPr>
                          <m:ctrlPr>
                            <a:rPr lang="zh-CN" alt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zh-CN" altLang="en-US" sz="2400" i="0"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</m:d>
                      <m:r>
                        <a:rPr lang="zh-CN" altLang="en-US" sz="2400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zh-CN" altLang="en-US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zh-CN" altLang="en-US" sz="2400" i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m:rPr>
                              <m:sty m:val="p"/>
                            </m:rPr>
                            <a:rPr lang="zh-CN" altLang="en-US" sz="2400" i="0">
                              <a:latin typeface="Cambria Math" panose="02040503050406030204" pitchFamily="18" charset="0"/>
                            </a:rPr>
                            <m:t>A</m:t>
                          </m:r>
                          <m:r>
                            <a:rPr lang="zh-CN" altLang="en-US" sz="2400" i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zh-CN" altLang="en-US" sz="2400" i="0">
                              <a:latin typeface="Cambria Math" panose="02040503050406030204" pitchFamily="18" charset="0"/>
                            </a:rPr>
                            <m:t>I</m:t>
                          </m:r>
                          <m:d>
                            <m:dPr>
                              <m:ctrlP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zh-CN" altLang="en-US" sz="2400" i="0"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</m:e>
                          </m:d>
                          <m:r>
                            <a:rPr lang="zh-CN" altLang="en-US" sz="2400" i="0">
                              <a:latin typeface="Cambria Math" panose="02040503050406030204" pitchFamily="18" charset="0"/>
                            </a:rPr>
                            <m:t>|</m:t>
                          </m:r>
                        </m:num>
                        <m:den>
                          <m:r>
                            <a:rPr lang="zh-CN" altLang="en-US" sz="2400" i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m:rPr>
                              <m:sty m:val="p"/>
                            </m:rPr>
                            <a:rPr lang="zh-CN" altLang="en-US" sz="2400" i="0">
                              <a:latin typeface="Cambria Math" panose="02040503050406030204" pitchFamily="18" charset="0"/>
                            </a:rPr>
                            <m:t>A</m:t>
                          </m:r>
                          <m:r>
                            <a:rPr lang="zh-CN" altLang="en-US" sz="2400" i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zh-CN" altLang="en-US" sz="2400" i="0">
                              <a:latin typeface="Cambria Math" panose="02040503050406030204" pitchFamily="18" charset="0"/>
                            </a:rPr>
                            <m:t>J</m:t>
                          </m:r>
                          <m:d>
                            <m:dPr>
                              <m:ctrlP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zh-CN" altLang="en-US" sz="2400" i="0"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</m:e>
                          </m:d>
                          <m:r>
                            <a:rPr lang="zh-CN" altLang="en-US" sz="2400" i="0">
                              <a:latin typeface="Cambria Math" panose="02040503050406030204" pitchFamily="18" charset="0"/>
                            </a:rPr>
                            <m:t>|</m:t>
                          </m:r>
                        </m:den>
                      </m:f>
                      <m:r>
                        <a:rPr lang="zh-CN" altLang="en-US" sz="2400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zh-CN" altLang="en-US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zh-CN" altLang="en-US" sz="2400" i="0">
                                  <a:latin typeface="Cambria Math" panose="02040503050406030204" pitchFamily="18" charset="0"/>
                                </a:rPr>
                                <m:t>A</m:t>
                              </m:r>
                            </m:e>
                            <m:sup>
                              <m:r>
                                <m:rPr>
                                  <m:sty m:val="p"/>
                                </m:rPr>
                                <a:rPr lang="zh-CN" altLang="en-US" sz="2400" i="0">
                                  <a:latin typeface="Cambria Math" panose="02040503050406030204" pitchFamily="18" charset="0"/>
                                </a:rPr>
                                <m:t>c</m:t>
                              </m:r>
                            </m:sup>
                          </m:sSup>
                          <m:r>
                            <a:rPr lang="zh-CN" altLang="en-US" sz="2400" i="0">
                              <a:latin typeface="Cambria Math" panose="02040503050406030204" pitchFamily="18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zh-CN" altLang="en-US" sz="2400" i="0"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</m:e>
                            <m:sup>
                              <m:r>
                                <m:rPr>
                                  <m:sty m:val="p"/>
                                </m:rPr>
                                <a:rPr lang="zh-CN" altLang="en-US" sz="2400" i="0">
                                  <a:latin typeface="Cambria Math" panose="02040503050406030204" pitchFamily="18" charset="0"/>
                                </a:rPr>
                                <m:t>c</m:t>
                              </m:r>
                            </m:sup>
                          </m:sSup>
                          <m:d>
                            <m:dPr>
                              <m:ctrlP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zh-CN" altLang="en-US" sz="2400" i="0"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</m:e>
                          </m:d>
                        </m:num>
                        <m:den>
                          <m:sSup>
                            <m:sSupPr>
                              <m:ctrlP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zh-CN" altLang="en-US" sz="2400" i="0">
                                  <a:latin typeface="Cambria Math" panose="02040503050406030204" pitchFamily="18" charset="0"/>
                                </a:rPr>
                                <m:t>A</m:t>
                              </m:r>
                            </m:e>
                            <m:sup>
                              <m:r>
                                <m:rPr>
                                  <m:sty m:val="p"/>
                                </m:rPr>
                                <a:rPr lang="zh-CN" altLang="en-US" sz="2400" i="0">
                                  <a:latin typeface="Cambria Math" panose="02040503050406030204" pitchFamily="18" charset="0"/>
                                </a:rPr>
                                <m:t>c</m:t>
                              </m:r>
                            </m:sup>
                          </m:sSup>
                          <m:r>
                            <a:rPr lang="zh-CN" altLang="en-US" sz="2400" i="0">
                              <a:latin typeface="Cambria Math" panose="02040503050406030204" pitchFamily="18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zh-CN" altLang="en-US" sz="2400" i="0">
                                  <a:latin typeface="Cambria Math" panose="02040503050406030204" pitchFamily="18" charset="0"/>
                                </a:rPr>
                                <m:t>J</m:t>
                              </m:r>
                            </m:e>
                            <m:sup>
                              <m:r>
                                <m:rPr>
                                  <m:sty m:val="p"/>
                                </m:rPr>
                                <a:rPr lang="zh-CN" altLang="en-US" sz="2400" i="0">
                                  <a:latin typeface="Cambria Math" panose="02040503050406030204" pitchFamily="18" charset="0"/>
                                </a:rPr>
                                <m:t>c</m:t>
                              </m:r>
                            </m:sup>
                          </m:sSup>
                          <m:d>
                            <m:dPr>
                              <m:ctrlP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zh-CN" altLang="en-US" sz="2400" i="0"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</m:e>
                          </m:d>
                        </m:den>
                      </m:f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452391B2-7E9C-42DE-B36F-F8AB80AFA98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0" y="1235805"/>
                <a:ext cx="4137799" cy="871329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D526E3E8-6979-4B78-925B-C5879E6391D2}"/>
                  </a:ext>
                </a:extLst>
              </p:cNvPr>
              <p:cNvSpPr/>
              <p:nvPr/>
            </p:nvSpPr>
            <p:spPr>
              <a:xfrm>
                <a:off x="4648200" y="2274910"/>
                <a:ext cx="2096984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where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>
                        <a:latin typeface="Cambria Math" panose="02040503050406030204" pitchFamily="18" charset="0"/>
                      </a:rPr>
                      <m:t>c</m:t>
                    </m:r>
                    <m:r>
                      <a:rPr lang="en-US" altLang="zh-CN">
                        <a:latin typeface="Cambria Math" panose="02040503050406030204" pitchFamily="18" charset="0"/>
                      </a:rPr>
                      <m:t> ∈</m:t>
                    </m:r>
                    <m:r>
                      <m:rPr>
                        <m:lit/>
                      </m:rPr>
                      <a:rPr lang="en-US" altLang="zh-CN">
                        <a:latin typeface="Cambria Math" panose="02040503050406030204" pitchFamily="18" charset="0"/>
                      </a:rPr>
                      <m:t>{</m:t>
                    </m:r>
                    <m:r>
                      <m:rPr>
                        <m:sty m:val="p"/>
                      </m:rPr>
                      <a:rPr lang="en-US" altLang="zh-CN">
                        <a:latin typeface="Cambria Math" panose="02040503050406030204" pitchFamily="18" charset="0"/>
                      </a:rPr>
                      <m:t>r</m:t>
                    </m:r>
                    <m:r>
                      <a:rPr lang="en-US" altLang="zh-CN">
                        <a:latin typeface="Cambria Math" panose="02040503050406030204" pitchFamily="18" charset="0"/>
                      </a:rPr>
                      <m:t>, </m:t>
                    </m:r>
                    <m:r>
                      <m:rPr>
                        <m:sty m:val="p"/>
                      </m:rPr>
                      <a:rPr lang="en-US" altLang="zh-CN">
                        <a:latin typeface="Cambria Math" panose="02040503050406030204" pitchFamily="18" charset="0"/>
                      </a:rPr>
                      <m:t>g</m:t>
                    </m:r>
                    <m:r>
                      <a:rPr lang="en-US" altLang="zh-CN">
                        <a:latin typeface="Cambria Math" panose="02040503050406030204" pitchFamily="18" charset="0"/>
                      </a:rPr>
                      <m:t>, </m:t>
                    </m:r>
                    <m:r>
                      <m:rPr>
                        <m:sty m:val="p"/>
                      </m:rPr>
                      <a:rPr lang="en-US" altLang="zh-CN">
                        <a:latin typeface="Cambria Math" panose="02040503050406030204" pitchFamily="18" charset="0"/>
                      </a:rPr>
                      <m:t>b</m:t>
                    </m:r>
                    <m:r>
                      <m:rPr>
                        <m:lit/>
                      </m:rPr>
                      <a:rPr lang="en-US" altLang="zh-CN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D526E3E8-6979-4B78-925B-C5879E6391D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48200" y="2274910"/>
                <a:ext cx="2096984" cy="369332"/>
              </a:xfrm>
              <a:prstGeom prst="rect">
                <a:avLst/>
              </a:prstGeom>
              <a:blipFill>
                <a:blip r:embed="rId7"/>
                <a:stretch>
                  <a:fillRect l="-2624" t="-9836" b="-2295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821887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3941</TotalTime>
  <Words>1307</Words>
  <Application>Microsoft Office PowerPoint</Application>
  <PresentationFormat>On-screen Show (16:9)</PresentationFormat>
  <Paragraphs>251</Paragraphs>
  <Slides>52</Slides>
  <Notes>7</Notes>
  <HiddenSlides>0</HiddenSlides>
  <MMClips>2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60" baseType="lpstr">
      <vt:lpstr>微软雅黑</vt:lpstr>
      <vt:lpstr>等线</vt:lpstr>
      <vt:lpstr>等线 Light</vt:lpstr>
      <vt:lpstr>Arial</vt:lpstr>
      <vt:lpstr>Arial</vt:lpstr>
      <vt:lpstr>Calibri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李文浩</dc:creator>
  <cp:lastModifiedBy>Gao Felix</cp:lastModifiedBy>
  <cp:revision>795</cp:revision>
  <dcterms:created xsi:type="dcterms:W3CDTF">2018-10-09T23:06:28Z</dcterms:created>
  <dcterms:modified xsi:type="dcterms:W3CDTF">2019-10-22T03:00:33Z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2018-10-09T00:00:00Z</vt:filetime>
  </property>
  <property fmtid="{D5CDD505-2E9C-101B-9397-08002B2CF9AE}" pid="3" name="LastSaved">
    <vt:filetime>2018-10-09T00:00:00Z</vt:filetime>
  </property>
</Properties>
</file>